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27" r:id="rId3"/>
    <p:sldId id="928" r:id="rId5"/>
    <p:sldId id="929" r:id="rId6"/>
    <p:sldId id="791" r:id="rId7"/>
    <p:sldId id="957" r:id="rId8"/>
    <p:sldId id="958" r:id="rId9"/>
    <p:sldId id="959" r:id="rId10"/>
    <p:sldId id="960" r:id="rId11"/>
    <p:sldId id="962" r:id="rId12"/>
    <p:sldId id="963" r:id="rId13"/>
    <p:sldId id="964" r:id="rId14"/>
    <p:sldId id="965" r:id="rId15"/>
    <p:sldId id="981" r:id="rId16"/>
    <p:sldId id="966" r:id="rId17"/>
    <p:sldId id="1022" r:id="rId18"/>
    <p:sldId id="967" r:id="rId19"/>
    <p:sldId id="1063" r:id="rId20"/>
    <p:sldId id="968" r:id="rId21"/>
    <p:sldId id="969" r:id="rId22"/>
    <p:sldId id="970" r:id="rId23"/>
    <p:sldId id="971" r:id="rId24"/>
    <p:sldId id="972" r:id="rId25"/>
    <p:sldId id="973" r:id="rId26"/>
    <p:sldId id="974" r:id="rId27"/>
    <p:sldId id="1043" r:id="rId28"/>
    <p:sldId id="1052" r:id="rId29"/>
    <p:sldId id="1021" r:id="rId30"/>
    <p:sldId id="1020" r:id="rId31"/>
    <p:sldId id="1019" r:id="rId32"/>
    <p:sldId id="1028" r:id="rId33"/>
    <p:sldId id="1065" r:id="rId34"/>
    <p:sldId id="975" r:id="rId35"/>
    <p:sldId id="1081" r:id="rId36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DELL" initials="D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FFFFFF"/>
    <a:srgbClr val="157E9F"/>
    <a:srgbClr val="95CED1"/>
    <a:srgbClr val="B7DDE0"/>
    <a:srgbClr val="C8E5E7"/>
    <a:srgbClr val="FF5050"/>
    <a:srgbClr val="1BA0C9"/>
    <a:srgbClr val="0D526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4" y="82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28T17:35:23.531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28T23:28:07.548" idx="2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.wmf"/><Relationship Id="rId8" Type="http://schemas.openxmlformats.org/officeDocument/2006/relationships/image" Target="../media/image53.wmf"/><Relationship Id="rId7" Type="http://schemas.openxmlformats.org/officeDocument/2006/relationships/image" Target="../media/image52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5.wmf"/><Relationship Id="rId10" Type="http://schemas.openxmlformats.org/officeDocument/2006/relationships/image" Target="../media/image55.wmf"/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9034E-0114-4CCE-AE4A-C4B78E84B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D4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18D5-31BA-4371-BE0F-ADA135695C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64DC-A082-4B7F-A746-3EC696BAAE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681062" y="0"/>
            <a:ext cx="5781878" cy="6858000"/>
          </a:xfrm>
          <a:prstGeom prst="parallelogram">
            <a:avLst/>
          </a:prstGeom>
          <a:solidFill>
            <a:srgbClr val="F5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341057" y="486699"/>
            <a:ext cx="8461887" cy="5884607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 userDrawn="1"/>
        </p:nvSpPr>
        <p:spPr>
          <a:xfrm>
            <a:off x="3371247" y="340047"/>
            <a:ext cx="2401505" cy="6571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Group 48"/>
          <p:cNvGrpSpPr>
            <a:grpSpLocks noChangeAspect="1"/>
          </p:cNvGrpSpPr>
          <p:nvPr userDrawn="1"/>
        </p:nvGrpSpPr>
        <p:grpSpPr bwMode="auto">
          <a:xfrm>
            <a:off x="646647" y="1280159"/>
            <a:ext cx="7947832" cy="4600876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22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36332"/>
            <a:ext cx="3357501" cy="6094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86499" y="636332"/>
            <a:ext cx="3357501" cy="6094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46.png"/><Relationship Id="rId7" Type="http://schemas.openxmlformats.org/officeDocument/2006/relationships/image" Target="../media/image45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44.png"/><Relationship Id="rId4" Type="http://schemas.openxmlformats.org/officeDocument/2006/relationships/image" Target="../media/image43.wmf"/><Relationship Id="rId30" Type="http://schemas.openxmlformats.org/officeDocument/2006/relationships/comments" Target="../comments/comment1.xml"/><Relationship Id="rId3" Type="http://schemas.openxmlformats.org/officeDocument/2006/relationships/oleObject" Target="../embeddings/oleObject5.bin"/><Relationship Id="rId29" Type="http://schemas.openxmlformats.org/officeDocument/2006/relationships/notesSlide" Target="../notesSlides/notesSlide17.xml"/><Relationship Id="rId28" Type="http://schemas.openxmlformats.org/officeDocument/2006/relationships/vmlDrawing" Target="../drawings/vmlDrawing3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37.png"/><Relationship Id="rId25" Type="http://schemas.openxmlformats.org/officeDocument/2006/relationships/image" Target="../media/image55.wmf"/><Relationship Id="rId24" Type="http://schemas.openxmlformats.org/officeDocument/2006/relationships/oleObject" Target="../embeddings/oleObject14.bin"/><Relationship Id="rId23" Type="http://schemas.openxmlformats.org/officeDocument/2006/relationships/image" Target="../media/image54.wmf"/><Relationship Id="rId22" Type="http://schemas.openxmlformats.org/officeDocument/2006/relationships/oleObject" Target="../embeddings/oleObject13.bin"/><Relationship Id="rId21" Type="http://schemas.openxmlformats.org/officeDocument/2006/relationships/image" Target="../media/image53.wmf"/><Relationship Id="rId20" Type="http://schemas.openxmlformats.org/officeDocument/2006/relationships/oleObject" Target="../embeddings/oleObject12.bin"/><Relationship Id="rId2" Type="http://schemas.openxmlformats.org/officeDocument/2006/relationships/image" Target="../media/image42.png"/><Relationship Id="rId19" Type="http://schemas.openxmlformats.org/officeDocument/2006/relationships/image" Target="../media/image52.wmf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51.png"/><Relationship Id="rId16" Type="http://schemas.openxmlformats.org/officeDocument/2006/relationships/image" Target="../media/image50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49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48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47.wmf"/><Relationship Id="rId1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56.wmf"/><Relationship Id="rId15" Type="http://schemas.openxmlformats.org/officeDocument/2006/relationships/notesSlide" Target="../notesSlides/notesSlide18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oleObject" Target="../embeddings/oleObject24.bin"/><Relationship Id="rId7" Type="http://schemas.openxmlformats.org/officeDocument/2006/relationships/image" Target="../media/image64.wmf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62.wmf"/><Relationship Id="rId26" Type="http://schemas.openxmlformats.org/officeDocument/2006/relationships/notesSlide" Target="../notesSlides/notesSlide19.xml"/><Relationship Id="rId25" Type="http://schemas.openxmlformats.org/officeDocument/2006/relationships/vmlDrawing" Target="../drawings/vmlDrawing5.vml"/><Relationship Id="rId24" Type="http://schemas.openxmlformats.org/officeDocument/2006/relationships/slideLayout" Target="../slideLayouts/slideLayout2.xml"/><Relationship Id="rId23" Type="http://schemas.openxmlformats.org/officeDocument/2006/relationships/oleObject" Target="../embeddings/oleObject34.bin"/><Relationship Id="rId22" Type="http://schemas.openxmlformats.org/officeDocument/2006/relationships/image" Target="../media/image69.wmf"/><Relationship Id="rId21" Type="http://schemas.openxmlformats.org/officeDocument/2006/relationships/oleObject" Target="../embeddings/oleObject33.bin"/><Relationship Id="rId20" Type="http://schemas.openxmlformats.org/officeDocument/2006/relationships/oleObject" Target="../embeddings/oleObject32.bin"/><Relationship Id="rId2" Type="http://schemas.openxmlformats.org/officeDocument/2006/relationships/oleObject" Target="../embeddings/oleObject21.bin"/><Relationship Id="rId19" Type="http://schemas.openxmlformats.org/officeDocument/2006/relationships/oleObject" Target="../embeddings/oleObject31.bin"/><Relationship Id="rId18" Type="http://schemas.openxmlformats.org/officeDocument/2006/relationships/oleObject" Target="../embeddings/oleObject30.bin"/><Relationship Id="rId17" Type="http://schemas.openxmlformats.org/officeDocument/2006/relationships/image" Target="../media/image68.wmf"/><Relationship Id="rId16" Type="http://schemas.openxmlformats.org/officeDocument/2006/relationships/oleObject" Target="../embeddings/oleObject29.bin"/><Relationship Id="rId15" Type="http://schemas.openxmlformats.org/officeDocument/2006/relationships/image" Target="../media/image67.wmf"/><Relationship Id="rId14" Type="http://schemas.openxmlformats.org/officeDocument/2006/relationships/oleObject" Target="../embeddings/oleObject28.bin"/><Relationship Id="rId13" Type="http://schemas.openxmlformats.org/officeDocument/2006/relationships/image" Target="../media/image66.wmf"/><Relationship Id="rId12" Type="http://schemas.openxmlformats.org/officeDocument/2006/relationships/oleObject" Target="../embeddings/oleObject27.bin"/><Relationship Id="rId11" Type="http://schemas.openxmlformats.org/officeDocument/2006/relationships/oleObject" Target="../embeddings/oleObject26.bin"/><Relationship Id="rId10" Type="http://schemas.openxmlformats.org/officeDocument/2006/relationships/oleObject" Target="../embeddings/oleObject25.bin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83.wmf"/><Relationship Id="rId2" Type="http://schemas.openxmlformats.org/officeDocument/2006/relationships/oleObject" Target="../embeddings/oleObject35.bin"/><Relationship Id="rId1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tags" Target="../tags/tag2.xml"/><Relationship Id="rId1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1761637" y="1388897"/>
            <a:ext cx="5954591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35913" y="2521206"/>
            <a:ext cx="4206604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38835" y="1488440"/>
            <a:ext cx="7785735" cy="805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/>
            <a:r>
              <a:rPr kumimoji="1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Quantum Monte Carlo study </a:t>
            </a:r>
            <a:r>
              <a:rPr kumimoji="1" sz="2400" b="1" dirty="0">
                <a:solidFill>
                  <a:schemeClr val="bg2">
                    <a:lumMod val="50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of</a:t>
            </a:r>
            <a:r>
              <a:rPr kumimoji="1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 superradiant supersolid of light </a:t>
            </a:r>
            <a:r>
              <a:rPr kumimoji="1" sz="2400" b="1" dirty="0">
                <a:solidFill>
                  <a:schemeClr val="bg2">
                    <a:lumMod val="50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in</a:t>
            </a:r>
            <a:r>
              <a:rPr kumimoji="1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 the extended </a:t>
            </a:r>
            <a:r>
              <a:rPr kumimoji="1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Jaynes-Cummings-Hubbard</a:t>
            </a:r>
            <a:r>
              <a:rPr kumimoji="1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 model</a:t>
            </a:r>
            <a:endParaRPr kumimoji="1" sz="2400" b="1" dirty="0">
              <a:solidFill>
                <a:srgbClr val="FF0000"/>
              </a:solidFill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1213485" y="2640965"/>
            <a:ext cx="6717665" cy="106743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00" dirty="0">
                <a:solidFill>
                  <a:srgbClr val="157E9F"/>
                </a:solidFill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报告人：张万舟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副教授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  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太原理工大学</a:t>
            </a:r>
            <a:endParaRPr lang="zh-CN" altLang="en-US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</p:txBody>
      </p:sp>
      <p:pic>
        <p:nvPicPr>
          <p:cNvPr id="1027" name="Picture 3" descr="F:\fd039245d688d43f53495db27f1ed21b0ff43b8a.png"/>
          <p:cNvPicPr preferRelativeResize="0"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" y="38735"/>
            <a:ext cx="1587500" cy="15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71" b="11773"/>
          <a:stretch>
            <a:fillRect/>
          </a:stretch>
        </p:blipFill>
        <p:spPr bwMode="auto">
          <a:xfrm>
            <a:off x="0" y="4806315"/>
            <a:ext cx="1761490" cy="20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52568" b="8598"/>
          <a:stretch>
            <a:fillRect/>
          </a:stretch>
        </p:blipFill>
        <p:spPr bwMode="auto">
          <a:xfrm>
            <a:off x="1810385" y="5629910"/>
            <a:ext cx="6673215" cy="1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625215" y="158115"/>
            <a:ext cx="48583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第六届全国统计物理与复杂系统学术会议暨海峡两岸统计物理会议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长春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2021 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 descr="PB5H72DCVUBW@0E)R][QH[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5" y="3356610"/>
            <a:ext cx="5981700" cy="304800"/>
          </a:xfrm>
          <a:prstGeom prst="rect">
            <a:avLst/>
          </a:prstGeom>
        </p:spPr>
      </p:pic>
      <p:pic>
        <p:nvPicPr>
          <p:cNvPr id="4" name="图片 3" descr=")_IQ}9BWBN$3]J574)8~RC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3041015"/>
            <a:ext cx="3305810" cy="236855"/>
          </a:xfrm>
          <a:prstGeom prst="rect">
            <a:avLst/>
          </a:prstGeom>
        </p:spPr>
      </p:pic>
      <p:pic>
        <p:nvPicPr>
          <p:cNvPr id="5" name="图片 4" descr="B{VORQCQR@F_YE1`R9KN5I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740150"/>
            <a:ext cx="3136900" cy="181610"/>
          </a:xfrm>
          <a:prstGeom prst="rect">
            <a:avLst/>
          </a:prstGeom>
        </p:spPr>
      </p:pic>
      <p:pic>
        <p:nvPicPr>
          <p:cNvPr id="6" name="图片 5" descr="(]}~RF6LJZ5[BLXZF{E3][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85" y="4000500"/>
            <a:ext cx="7534275" cy="314325"/>
          </a:xfrm>
          <a:prstGeom prst="rect">
            <a:avLst/>
          </a:prstGeom>
        </p:spPr>
      </p:pic>
      <p:pic>
        <p:nvPicPr>
          <p:cNvPr id="8" name="图片 7" descr="7M]EOA$KHA[HOV_W1V~JP_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675" y="4384040"/>
            <a:ext cx="4385945" cy="229870"/>
          </a:xfrm>
          <a:prstGeom prst="rect">
            <a:avLst/>
          </a:prstGeom>
        </p:spPr>
      </p:pic>
      <p:pic>
        <p:nvPicPr>
          <p:cNvPr id="9" name="图片 8" descr="SI1JTC(Q_6{]9JJE{2MKTA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615" y="4660265"/>
            <a:ext cx="5488940" cy="231140"/>
          </a:xfrm>
          <a:prstGeom prst="rect">
            <a:avLst/>
          </a:prstGeom>
        </p:spPr>
      </p:pic>
      <p:pic>
        <p:nvPicPr>
          <p:cNvPr id="10" name="图片 9" descr="[I{SGR350DFH2$S_5J)F~I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675" y="4960620"/>
            <a:ext cx="3371850" cy="201295"/>
          </a:xfrm>
          <a:prstGeom prst="rect">
            <a:avLst/>
          </a:prstGeom>
        </p:spPr>
      </p:pic>
      <p:pic>
        <p:nvPicPr>
          <p:cNvPr id="11" name="图片 10" descr="59R%%T76S}3@Q[1L99ARCUH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6925" y="5170170"/>
            <a:ext cx="4143375" cy="24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32"/>
    </mc:Choice>
    <mc:Fallback>
      <p:transition advTm="51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光超固体：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JC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模型和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JC Hubbard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29640" y="1207770"/>
            <a:ext cx="7282815" cy="1568450"/>
            <a:chOff x="1464" y="2838"/>
            <a:chExt cx="11469" cy="2470"/>
          </a:xfrm>
        </p:grpSpPr>
        <p:sp>
          <p:nvSpPr>
            <p:cNvPr id="40" name="文本框 39"/>
            <p:cNvSpPr txBox="1"/>
            <p:nvPr/>
          </p:nvSpPr>
          <p:spPr>
            <a:xfrm>
              <a:off x="2181" y="2973"/>
              <a:ext cx="10064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 fontAlgn="auto">
                <a:lnSpc>
                  <a:spcPct val="15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      JC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模型是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1963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年由</a:t>
              </a:r>
              <a:r>
                <a:rPr lang="en-US" altLang="zh-CN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Edwin Jaynes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和</a:t>
              </a:r>
              <a:r>
                <a:rPr lang="en-US" altLang="zh-CN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Fred Cummings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提出的，目的是用来研究辐射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量子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理论和自发辐射现象的半经典理论之间的关系。</a:t>
              </a:r>
              <a:endPara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 fontAlgn="auto">
                <a:lnSpc>
                  <a:spcPct val="150000"/>
                </a:lnSpc>
              </a:pP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JC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是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一种量子光学中的理论模型。</a:t>
              </a:r>
              <a:r>
                <a:rPr lang="en-US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它描述的是一个两能级系统与限制在腔中的光子的相互作用。</a:t>
              </a:r>
              <a:endParaRPr lang="en-US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rot="0">
              <a:off x="1464" y="2838"/>
              <a:ext cx="11469" cy="2470"/>
              <a:chOff x="1007" y="6796"/>
              <a:chExt cx="11469" cy="247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007" y="6796"/>
                <a:ext cx="11469" cy="2466"/>
              </a:xfrm>
              <a:prstGeom prst="rect">
                <a:avLst/>
              </a:prstGeom>
              <a:noFill/>
              <a:ln w="6350"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斜纹 23"/>
              <p:cNvSpPr/>
              <p:nvPr/>
            </p:nvSpPr>
            <p:spPr>
              <a:xfrm>
                <a:off x="1007" y="6796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斜纹 40"/>
              <p:cNvSpPr/>
              <p:nvPr/>
            </p:nvSpPr>
            <p:spPr>
              <a:xfrm rot="10800000">
                <a:off x="12051" y="8841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29640" y="4897120"/>
            <a:ext cx="7282815" cy="1268667"/>
            <a:chOff x="1464" y="7400"/>
            <a:chExt cx="11469" cy="1998"/>
          </a:xfrm>
        </p:grpSpPr>
        <p:sp>
          <p:nvSpPr>
            <p:cNvPr id="42" name="文本框 41"/>
            <p:cNvSpPr txBox="1"/>
            <p:nvPr/>
          </p:nvSpPr>
          <p:spPr>
            <a:xfrm>
              <a:off x="2216" y="7543"/>
              <a:ext cx="10028" cy="16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 fontAlgn="auto"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2006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年，在一篇有关于耦合光腔中的绝缘相变的文章中提出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JCH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模型。</a:t>
              </a:r>
              <a:endPara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just" fontAlgn="auto">
                <a:lnSpc>
                  <a:spcPct val="150000"/>
                </a:lnSpc>
              </a:pP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JCH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模型是在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JC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模型的基础上结合了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N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个耦合腔组成，每个腔耦合有一个二能级系统，腔中光子可以在相邻腔中进行隧穿。</a:t>
              </a:r>
              <a:r>
                <a:rPr lang="en-US" altLang="en-US" i="1" dirty="0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Nature Physics  2, 856 (2006)</a:t>
              </a:r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1464" y="7400"/>
              <a:ext cx="11469" cy="1998"/>
              <a:chOff x="1129" y="6796"/>
              <a:chExt cx="11503" cy="269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129" y="6796"/>
                <a:ext cx="11503" cy="2692"/>
              </a:xfrm>
              <a:prstGeom prst="rect">
                <a:avLst/>
              </a:prstGeom>
              <a:noFill/>
              <a:ln w="6350"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斜纹 58"/>
              <p:cNvSpPr/>
              <p:nvPr/>
            </p:nvSpPr>
            <p:spPr>
              <a:xfrm>
                <a:off x="1129" y="6796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斜纹 43"/>
            <p:cNvSpPr/>
            <p:nvPr/>
          </p:nvSpPr>
          <p:spPr>
            <a:xfrm rot="10800000">
              <a:off x="12508" y="8967"/>
              <a:ext cx="425" cy="425"/>
            </a:xfrm>
            <a:prstGeom prst="diagStripe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290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3000375"/>
            <a:ext cx="1576070" cy="1082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5" y="3030220"/>
            <a:ext cx="1230630" cy="106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5" y="3177540"/>
            <a:ext cx="4544060" cy="877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2083435" y="3489325"/>
            <a:ext cx="521970" cy="146050"/>
          </a:xfrm>
          <a:prstGeom prst="rightArrow">
            <a:avLst/>
          </a:prstGeom>
          <a:solidFill>
            <a:srgbClr val="157E9F"/>
          </a:solidFill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1165" y="4204800"/>
            <a:ext cx="3957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2-5.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腔中光子的能量贡献，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腔中两能级系统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37298" y="4203455"/>
            <a:ext cx="33631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2-6.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个耦合腔，</a:t>
            </a:r>
            <a:r>
              <a:rPr lang="zh-CN" altLang="en-US">
                <a:solidFill>
                  <a:srgbClr val="1D41D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κ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光子遂穿率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669290" y="4471670"/>
            <a:ext cx="381000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Proc. IEEE. </a:t>
            </a:r>
            <a:r>
              <a:rPr lang="en-US" altLang="zh-CN" b="1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51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 (1): 89–109 (1963). </a:t>
            </a:r>
            <a:endParaRPr lang="en-US" altLang="zh-CN" i="1" dirty="0">
              <a:solidFill>
                <a:srgbClr val="1D41D5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344" name="矩形 12"/>
          <p:cNvSpPr/>
          <p:nvPr/>
        </p:nvSpPr>
        <p:spPr>
          <a:xfrm>
            <a:off x="4711700" y="4471200"/>
            <a:ext cx="32886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 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Phy. Rev. A. </a:t>
            </a:r>
            <a:r>
              <a:rPr lang="en-US" altLang="zh-CN" b="1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76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 (03): 1805(R) (2007).</a:t>
            </a:r>
            <a:r>
              <a:rPr lang="en-US" altLang="zh-CN" sz="1200" i="1" dirty="0">
                <a:solidFill>
                  <a:srgbClr val="1D41D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endParaRPr lang="en-US" altLang="zh-CN" sz="1200" i="1" dirty="0">
              <a:solidFill>
                <a:srgbClr val="1D41D5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1"/>
    </mc:Choice>
    <mc:Fallback>
      <p:transition advTm="61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扩展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JCH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65" name="组合 64"/>
          <p:cNvGrpSpPr/>
          <p:nvPr/>
        </p:nvGrpSpPr>
        <p:grpSpPr>
          <a:xfrm rot="0">
            <a:off x="273050" y="1085850"/>
            <a:ext cx="3958590" cy="366395"/>
            <a:chOff x="276" y="6408"/>
            <a:chExt cx="6234" cy="577"/>
          </a:xfrm>
        </p:grpSpPr>
        <p:sp>
          <p:nvSpPr>
            <p:cNvPr id="66" name="文本框 1783"/>
            <p:cNvSpPr txBox="1"/>
            <p:nvPr/>
          </p:nvSpPr>
          <p:spPr>
            <a:xfrm>
              <a:off x="748" y="6408"/>
              <a:ext cx="5287" cy="546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3.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aynes-Cummings-Hubbard（JC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H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）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模型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69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70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71" name="流程图: 可选过程 70"/>
          <p:cNvSpPr/>
          <p:nvPr/>
        </p:nvSpPr>
        <p:spPr>
          <a:xfrm>
            <a:off x="2328545" y="2689200"/>
            <a:ext cx="1311275" cy="52895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最近邻光腔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光子隧穿能量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下箭头 72"/>
          <p:cNvSpPr/>
          <p:nvPr/>
        </p:nvSpPr>
        <p:spPr>
          <a:xfrm>
            <a:off x="2831465" y="2372400"/>
            <a:ext cx="75565" cy="287655"/>
          </a:xfrm>
          <a:prstGeom prst="downArrow">
            <a:avLst/>
          </a:prstGeom>
          <a:solidFill>
            <a:srgbClr val="157E9F"/>
          </a:solidFill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流程图: 可选过程 73"/>
          <p:cNvSpPr/>
          <p:nvPr/>
        </p:nvSpPr>
        <p:spPr>
          <a:xfrm>
            <a:off x="4170680" y="2690495"/>
            <a:ext cx="956310" cy="519430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化学势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下箭头 74"/>
          <p:cNvSpPr/>
          <p:nvPr/>
        </p:nvSpPr>
        <p:spPr>
          <a:xfrm>
            <a:off x="4456430" y="2371725"/>
            <a:ext cx="75565" cy="287655"/>
          </a:xfrm>
          <a:prstGeom prst="downArrow">
            <a:avLst/>
          </a:prstGeom>
          <a:solidFill>
            <a:srgbClr val="157E9F"/>
          </a:solidFill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6" name="对象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9130" y="1755140"/>
          <a:ext cx="433514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1" imgW="3225800" imgH="381000" progId="Equation.KSEE3">
                  <p:embed/>
                </p:oleObj>
              </mc:Choice>
              <mc:Fallback>
                <p:oleObj name="" r:id="rId1" imgW="3225800" imgH="381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9130" y="1755140"/>
                        <a:ext cx="433514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圆角矩形 77"/>
          <p:cNvSpPr/>
          <p:nvPr/>
        </p:nvSpPr>
        <p:spPr>
          <a:xfrm>
            <a:off x="2674620" y="1672590"/>
            <a:ext cx="2319655" cy="565150"/>
          </a:xfrm>
          <a:prstGeom prst="roundRect">
            <a:avLst/>
          </a:prstGeom>
          <a:noFill/>
          <a:ln w="19050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下箭头 78"/>
          <p:cNvSpPr/>
          <p:nvPr/>
        </p:nvSpPr>
        <p:spPr>
          <a:xfrm>
            <a:off x="1442085" y="2372400"/>
            <a:ext cx="75565" cy="287655"/>
          </a:xfrm>
          <a:prstGeom prst="downArrow">
            <a:avLst/>
          </a:prstGeom>
          <a:solidFill>
            <a:srgbClr val="157E9F"/>
          </a:solidFill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流程图: 可选过程 79"/>
          <p:cNvSpPr/>
          <p:nvPr/>
        </p:nvSpPr>
        <p:spPr>
          <a:xfrm>
            <a:off x="1059815" y="2689200"/>
            <a:ext cx="932180" cy="52895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光子原子耦合强度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 rot="0">
            <a:off x="273685" y="3738245"/>
            <a:ext cx="4012565" cy="381000"/>
            <a:chOff x="276" y="6408"/>
            <a:chExt cx="6319" cy="600"/>
          </a:xfrm>
        </p:grpSpPr>
        <p:sp>
          <p:nvSpPr>
            <p:cNvPr id="99" name="文本框 1783"/>
            <p:cNvSpPr txBox="1"/>
            <p:nvPr/>
          </p:nvSpPr>
          <p:spPr>
            <a:xfrm>
              <a:off x="748" y="6408"/>
              <a:ext cx="5847" cy="546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4.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扩展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J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aynes-Cummings-Hubbard（JCH）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模型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>
              <a:off x="336" y="7008"/>
              <a:ext cx="6173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02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03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aphicFrame>
        <p:nvGraphicFramePr>
          <p:cNvPr id="104" name="对象 10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1810" y="4537075"/>
          <a:ext cx="551116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" name="" r:id="rId3" imgW="4102100" imgH="381000" progId="Equation.KSEE3">
                  <p:embed/>
                </p:oleObj>
              </mc:Choice>
              <mc:Fallback>
                <p:oleObj name="" r:id="rId3" imgW="4102100" imgH="381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810" y="4537075"/>
                        <a:ext cx="551116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流程图: 可选过程 105"/>
          <p:cNvSpPr/>
          <p:nvPr/>
        </p:nvSpPr>
        <p:spPr>
          <a:xfrm>
            <a:off x="4753610" y="5520690"/>
            <a:ext cx="1269365" cy="508000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最近邻格点间原子排斥作用</a:t>
            </a: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05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5041900" y="4506595"/>
            <a:ext cx="981075" cy="5651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" name="下箭头 107"/>
          <p:cNvSpPr/>
          <p:nvPr/>
        </p:nvSpPr>
        <p:spPr>
          <a:xfrm>
            <a:off x="5197475" y="5163820"/>
            <a:ext cx="75565" cy="287655"/>
          </a:xfrm>
          <a:prstGeom prst="downArrow">
            <a:avLst/>
          </a:prstGeom>
          <a:solidFill>
            <a:srgbClr val="157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717165" y="4504690"/>
            <a:ext cx="2284095" cy="565150"/>
          </a:xfrm>
          <a:prstGeom prst="roundRect">
            <a:avLst/>
          </a:prstGeom>
          <a:noFill/>
          <a:ln w="19050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0" name="图片 72" descr="G:\0毕业论文\毕业论文图\ze2ga-vonbk-001.pngze2ga-vonbk-00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23940" y="4288155"/>
            <a:ext cx="2706370" cy="1341120"/>
          </a:xfrm>
          <a:prstGeom prst="rect">
            <a:avLst/>
          </a:prstGeom>
        </p:spPr>
      </p:pic>
      <p:sp>
        <p:nvSpPr>
          <p:cNvPr id="151" name="文本框 150"/>
          <p:cNvSpPr txBox="1"/>
          <p:nvPr/>
        </p:nvSpPr>
        <p:spPr>
          <a:xfrm>
            <a:off x="8269605" y="4284345"/>
            <a:ext cx="560705" cy="306705"/>
          </a:xfrm>
          <a:prstGeom prst="rect">
            <a:avLst/>
          </a:prstGeom>
          <a:noFill/>
          <a:ln w="28575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1D41D5"/>
                </a:solidFill>
              </a:rPr>
              <a:t>光子</a:t>
            </a:r>
            <a:endParaRPr lang="zh-CN" altLang="en-US" b="1">
              <a:solidFill>
                <a:srgbClr val="1D41D5"/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037195" y="5687060"/>
            <a:ext cx="922020" cy="306705"/>
          </a:xfrm>
          <a:prstGeom prst="rect">
            <a:avLst/>
          </a:prstGeom>
          <a:noFill/>
          <a:ln w="28575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原子激发</a:t>
            </a:r>
            <a:endParaRPr lang="zh-CN" altLang="en-US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6054725" y="6090920"/>
            <a:ext cx="28251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2-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JCH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模型映射的二层一维链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/>
          </a:p>
        </p:txBody>
      </p:sp>
      <p:pic>
        <p:nvPicPr>
          <p:cNvPr id="7" name="图片 6" descr="D3_~)@95{J1~3$YVH4F)E}R"/>
          <p:cNvPicPr>
            <a:picLocks noChangeAspect="1"/>
          </p:cNvPicPr>
          <p:nvPr/>
        </p:nvPicPr>
        <p:blipFill>
          <a:blip r:embed="rId6"/>
          <a:srcRect b="37220"/>
          <a:stretch>
            <a:fillRect/>
          </a:stretch>
        </p:blipFill>
        <p:spPr>
          <a:xfrm>
            <a:off x="5610225" y="1467485"/>
            <a:ext cx="3371850" cy="20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38"/>
    </mc:Choice>
    <mc:Fallback>
      <p:transition advTm="83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平均场方法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有超固体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15535" y="1195200"/>
            <a:ext cx="3611880" cy="3050540"/>
            <a:chOff x="7260" y="1704"/>
            <a:chExt cx="5688" cy="4804"/>
          </a:xfrm>
        </p:grpSpPr>
        <p:pic>
          <p:nvPicPr>
            <p:cNvPr id="6" name="图片 5" descr="1-16-a5"/>
            <p:cNvPicPr>
              <a:picLocks noChangeAspect="1"/>
            </p:cNvPicPr>
            <p:nvPr/>
          </p:nvPicPr>
          <p:blipFill>
            <a:blip r:embed="rId1"/>
            <a:srcRect l="7103"/>
            <a:stretch>
              <a:fillRect/>
            </a:stretch>
          </p:blipFill>
          <p:spPr>
            <a:xfrm>
              <a:off x="7336" y="2213"/>
              <a:ext cx="5612" cy="3961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7260" y="1704"/>
              <a:ext cx="5688" cy="4804"/>
            </a:xfrm>
            <a:prstGeom prst="roundRect">
              <a:avLst/>
            </a:prstGeom>
            <a:noFill/>
            <a:ln w="34925">
              <a:solidFill>
                <a:srgbClr val="157E9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99770" y="4558665"/>
            <a:ext cx="37636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16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A 100, 033614 (2019)</a:t>
            </a:r>
            <a:endParaRPr lang="zh-CN" altLang="en-US" sz="16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9883" y="1204595"/>
            <a:ext cx="4172452" cy="3044190"/>
            <a:chOff x="563" y="1702"/>
            <a:chExt cx="5969" cy="4807"/>
          </a:xfrm>
        </p:grpSpPr>
        <p:pic>
          <p:nvPicPr>
            <p:cNvPr id="12" name="图片 11" descr="(XNU]N2`JTH5M$S{W0H%5T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" y="2196"/>
              <a:ext cx="5969" cy="3973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572" y="1702"/>
              <a:ext cx="5960" cy="4807"/>
            </a:xfrm>
            <a:prstGeom prst="roundRect">
              <a:avLst/>
            </a:prstGeom>
            <a:noFill/>
            <a:ln w="34925">
              <a:solidFill>
                <a:srgbClr val="157E9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0084" y="5248275"/>
            <a:ext cx="7987466" cy="1124585"/>
            <a:chOff x="663" y="6404"/>
            <a:chExt cx="12737" cy="1771"/>
          </a:xfrm>
        </p:grpSpPr>
        <p:sp>
          <p:nvSpPr>
            <p:cNvPr id="21" name="矩形 20"/>
            <p:cNvSpPr/>
            <p:nvPr/>
          </p:nvSpPr>
          <p:spPr>
            <a:xfrm>
              <a:off x="1344" y="6482"/>
              <a:ext cx="11055" cy="1632"/>
            </a:xfrm>
            <a:prstGeom prst="rect">
              <a:avLst/>
            </a:prstGeom>
          </p:spPr>
          <p:txBody>
            <a:bodyPr wrap="square" lIns="68571" tIns="34286" rIns="68571" bIns="34286">
              <a:spAutoFit/>
            </a:bodyPr>
            <a:p>
              <a:pPr algn="just" fontAlgn="auto"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 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用</a:t>
              </a:r>
              <a:r>
                <a:rPr lang="en-US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平均场方法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算一维晶格的超固相结果与文献中正方晶格的超固相结果是一致的，但是由于固体相的尖端只出现了一点</a:t>
              </a:r>
              <a:r>
                <a:rPr lang="en-US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超固相，仍然存在争议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，所以接下来用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大规模的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蠕虫量子蒙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特卡罗方法（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WQMC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对超固相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进行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研究。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3" y="6404"/>
              <a:ext cx="12737" cy="1771"/>
            </a:xfrm>
            <a:prstGeom prst="rect">
              <a:avLst/>
            </a:prstGeom>
            <a:noFill/>
            <a:ln w="6350"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p>
              <a:pPr algn="ctr"/>
              <a:endParaRPr lang="zh-CN" altLang="en-US"/>
            </a:p>
          </p:txBody>
        </p:sp>
        <p:sp>
          <p:nvSpPr>
            <p:cNvPr id="24" name="斜纹 23"/>
            <p:cNvSpPr/>
            <p:nvPr/>
          </p:nvSpPr>
          <p:spPr>
            <a:xfrm>
              <a:off x="673" y="6417"/>
              <a:ext cx="425" cy="425"/>
            </a:xfrm>
            <a:prstGeom prst="diagStripe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10800000">
              <a:off x="12974" y="7750"/>
              <a:ext cx="425" cy="425"/>
            </a:xfrm>
            <a:prstGeom prst="diagStripe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145280" y="4558665"/>
            <a:ext cx="48139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Phys. Rev. A  90, 043801 (2014)</a:t>
            </a:r>
            <a:endParaRPr lang="en-US" altLang="zh-CN" sz="1600" i="1" dirty="0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59"/>
    </mc:Choice>
    <mc:Fallback>
      <p:transition advTm="75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1937592" y="3124348"/>
            <a:ext cx="1816412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r>
              <a:rPr lang="zh-CN" altLang="en-US" sz="27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致  谢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5421088" y="2600927"/>
            <a:ext cx="2310927" cy="233088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49232" y="5610549"/>
            <a:ext cx="2057401" cy="273844"/>
          </a:xfrm>
        </p:spPr>
        <p:txBody>
          <a:bodyPr/>
          <a:lstStyle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9135" y="1271270"/>
            <a:ext cx="7767955" cy="3863975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206365" y="1998980"/>
            <a:ext cx="2525395" cy="2479040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5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8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9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0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1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2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3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4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5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5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6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7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8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9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0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1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2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3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4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5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6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7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8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9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0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1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2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3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4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5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6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7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8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9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0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1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2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3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4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5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6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7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8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9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0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1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2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3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4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5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6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7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8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9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0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1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172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73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4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5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6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7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8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9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0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1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2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3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4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5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6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7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8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9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0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1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2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3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4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5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6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7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8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9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0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1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2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3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4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5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6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7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8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9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0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1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2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3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4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5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6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7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8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9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0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1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2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3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4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5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6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7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8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9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0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1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2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3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4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5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6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7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8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9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0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1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2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3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4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5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6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7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8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9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0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1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2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3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4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5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6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7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8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9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0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1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2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3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4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5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6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7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8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9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0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1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2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3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4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5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6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7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8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9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0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1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2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3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4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5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6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7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8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9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0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1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2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3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4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5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6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7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8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9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0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1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2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3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4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5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6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7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8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9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0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1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2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3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4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5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6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7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8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9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0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1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2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3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4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5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6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7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8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9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0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1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2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3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4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5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6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7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8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9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0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1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2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3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4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5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6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7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8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193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940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1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2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3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4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5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6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7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8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9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0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1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2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3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4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5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6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7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8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9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0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1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2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3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4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5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6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7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8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9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0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1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2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3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4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5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6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7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8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9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0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1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2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3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4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5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6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7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8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9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0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1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2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3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4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5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6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7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8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9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0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1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2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3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4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5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6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7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8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9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0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1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2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3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4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5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6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7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8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9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0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1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2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3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4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5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6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7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8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9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0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1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2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3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4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5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6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7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8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9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0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1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2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3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4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5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6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7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8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9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0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1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2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3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4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5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6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7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8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9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0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1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2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3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4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5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6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7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8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9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0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1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2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3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4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5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6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7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8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9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0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1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2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3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4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5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6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7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8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9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0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1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2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3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4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5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6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7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8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9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0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1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2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3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4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5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6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7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8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9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0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1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2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3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4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5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6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7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8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9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0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1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2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3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4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5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6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7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8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9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0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1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2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3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4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5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6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7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8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9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14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2141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2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3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4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5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6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7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8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9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0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1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2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3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4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5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6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7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8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9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0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1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2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3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4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5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6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7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8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9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0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1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2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3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4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5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6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7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8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9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0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1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2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3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4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5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6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7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8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9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0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1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2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3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4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5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6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7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8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9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0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1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2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3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4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5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6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7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8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9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0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1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2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3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4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5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6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7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8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9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0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1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2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3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4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5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6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7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8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9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0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1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2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3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4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5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6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7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8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9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0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1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2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3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4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5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6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7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8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9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0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1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2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3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4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5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6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7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8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9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0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1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2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3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4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5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6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7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8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9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0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1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2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3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4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5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6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7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8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9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0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1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2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3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4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5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6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7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8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9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0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1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2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3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4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5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6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7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8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9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0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1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2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3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4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5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6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7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8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9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0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1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2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3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4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5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6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7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8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9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0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1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2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3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4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5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6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7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8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9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0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1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2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3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4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5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6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7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8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9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0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34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2342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3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4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5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6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7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8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9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0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1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2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3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4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5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6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7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8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9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0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1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2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3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4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5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6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7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8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9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0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1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2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3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4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5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6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7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8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9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0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1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2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3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4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5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6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7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8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9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0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1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2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3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4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5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6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7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8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9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0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1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2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3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4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5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6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7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8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9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0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1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2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3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4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5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6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7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8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9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0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1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2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3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4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5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6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7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8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9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0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1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2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3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4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5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6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7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8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9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0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1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2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3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4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5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6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7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8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9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0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1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2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3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4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5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6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7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8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9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0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1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2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3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4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5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6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7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8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9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0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1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2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3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4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5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6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7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8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9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0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1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2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3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4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5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6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7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8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9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0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1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2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3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4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5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6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7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8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9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0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1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2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3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4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5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6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7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8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9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0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1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2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3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4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5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6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7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8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9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0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1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2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3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4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5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6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7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8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9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0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1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2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3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4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5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6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7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8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9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0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1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54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2543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4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5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6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7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8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9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0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1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2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3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4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5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6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7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8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9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0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1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2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3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4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5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6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7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8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9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0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1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2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3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4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5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6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7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8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9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0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1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2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3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4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5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6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7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8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9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0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1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2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3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4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5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6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7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8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9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0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1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2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3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4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5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6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7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8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9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0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1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2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3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4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5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6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7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8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9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0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1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2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3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4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5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6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7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8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9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0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1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2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3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4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5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6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7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8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9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0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1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2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3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4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5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6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7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8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9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0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1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2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3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4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5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6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7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8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9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0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1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2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3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4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5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6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7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8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9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0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1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2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3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4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5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6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7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8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9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0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1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2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3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4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5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6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7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8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9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0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1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2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3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4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5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6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7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8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9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0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1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2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3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4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5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6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7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8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9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0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1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2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3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4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5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6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7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8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9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0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1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2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3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4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5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6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7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8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9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0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1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2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3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4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5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6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7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8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9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0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1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2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74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2744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5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6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7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8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9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0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1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2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3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4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5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6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7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8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9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0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1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2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3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4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5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6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7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8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9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0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1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2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3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4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5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6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7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8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9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0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1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2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3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4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5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6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7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8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9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0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1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2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3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4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5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6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7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8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9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0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1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2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3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4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5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6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7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8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9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0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1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2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3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4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5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6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7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8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9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0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1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2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3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4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5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6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7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8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9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0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1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2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3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4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5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6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7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8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9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0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1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2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3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4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5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6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7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8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9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0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1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2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3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4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5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6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7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8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9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0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1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2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3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4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5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6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7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8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9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0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1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2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3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4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5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6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7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8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9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0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1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2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3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4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5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6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7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8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9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0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1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2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3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4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5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6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7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8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9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0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1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2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3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4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5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6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7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8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9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0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1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2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3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4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5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6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7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8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9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0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1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2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3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4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5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6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7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8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9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0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1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2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3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4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5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6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7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8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9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0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1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2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3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294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136" name="文本框 3135"/>
          <p:cNvSpPr txBox="1"/>
          <p:nvPr/>
        </p:nvSpPr>
        <p:spPr>
          <a:xfrm>
            <a:off x="1799005" y="2745520"/>
            <a:ext cx="1816412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p>
            <a:pPr algn="ctr"/>
            <a:r>
              <a:rPr lang="zh-CN" altLang="en-US" sz="27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研究思路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23"/>
    </mc:Choice>
    <mc:Fallback>
      <p:transition advTm="112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研究思路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Research ideas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175" y="899160"/>
            <a:ext cx="3723005" cy="161226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30555" y="1272540"/>
            <a:ext cx="7960360" cy="4437380"/>
            <a:chOff x="1609" y="2466"/>
            <a:chExt cx="11380" cy="6040"/>
          </a:xfrm>
        </p:grpSpPr>
        <p:sp>
          <p:nvSpPr>
            <p:cNvPr id="89" name="任意多边形 88"/>
            <p:cNvSpPr>
              <a:spLocks noChangeAspect="1"/>
            </p:cNvSpPr>
            <p:nvPr/>
          </p:nvSpPr>
          <p:spPr>
            <a:xfrm>
              <a:off x="1609" y="2466"/>
              <a:ext cx="2494" cy="2494"/>
            </a:xfrm>
            <a:custGeom>
              <a:avLst/>
              <a:gdLst>
                <a:gd name="connsiteX0" fmla="*/ 1110435 w 1484049"/>
                <a:gd name="connsiteY0" fmla="*/ 375872 h 1484049"/>
                <a:gd name="connsiteX1" fmla="*/ 1329383 w 1484049"/>
                <a:gd name="connsiteY1" fmla="*/ 309885 h 1484049"/>
                <a:gd name="connsiteX2" fmla="*/ 1409947 w 1484049"/>
                <a:gd name="connsiteY2" fmla="*/ 449427 h 1484049"/>
                <a:gd name="connsiteX3" fmla="*/ 1243327 w 1484049"/>
                <a:gd name="connsiteY3" fmla="*/ 606048 h 1484049"/>
                <a:gd name="connsiteX4" fmla="*/ 1243327 w 1484049"/>
                <a:gd name="connsiteY4" fmla="*/ 878001 h 1484049"/>
                <a:gd name="connsiteX5" fmla="*/ 1409947 w 1484049"/>
                <a:gd name="connsiteY5" fmla="*/ 1034622 h 1484049"/>
                <a:gd name="connsiteX6" fmla="*/ 1329383 w 1484049"/>
                <a:gd name="connsiteY6" fmla="*/ 1174164 h 1484049"/>
                <a:gd name="connsiteX7" fmla="*/ 1110435 w 1484049"/>
                <a:gd name="connsiteY7" fmla="*/ 1108177 h 1484049"/>
                <a:gd name="connsiteX8" fmla="*/ 874916 w 1484049"/>
                <a:gd name="connsiteY8" fmla="*/ 1244154 h 1484049"/>
                <a:gd name="connsiteX9" fmla="*/ 822589 w 1484049"/>
                <a:gd name="connsiteY9" fmla="*/ 1466761 h 1484049"/>
                <a:gd name="connsiteX10" fmla="*/ 661460 w 1484049"/>
                <a:gd name="connsiteY10" fmla="*/ 1466761 h 1484049"/>
                <a:gd name="connsiteX11" fmla="*/ 609132 w 1484049"/>
                <a:gd name="connsiteY11" fmla="*/ 1244154 h 1484049"/>
                <a:gd name="connsiteX12" fmla="*/ 373613 w 1484049"/>
                <a:gd name="connsiteY12" fmla="*/ 1108177 h 1484049"/>
                <a:gd name="connsiteX13" fmla="*/ 154666 w 1484049"/>
                <a:gd name="connsiteY13" fmla="*/ 1174164 h 1484049"/>
                <a:gd name="connsiteX14" fmla="*/ 74102 w 1484049"/>
                <a:gd name="connsiteY14" fmla="*/ 1034622 h 1484049"/>
                <a:gd name="connsiteX15" fmla="*/ 240722 w 1484049"/>
                <a:gd name="connsiteY15" fmla="*/ 878001 h 1484049"/>
                <a:gd name="connsiteX16" fmla="*/ 240722 w 1484049"/>
                <a:gd name="connsiteY16" fmla="*/ 606048 h 1484049"/>
                <a:gd name="connsiteX17" fmla="*/ 74102 w 1484049"/>
                <a:gd name="connsiteY17" fmla="*/ 449427 h 1484049"/>
                <a:gd name="connsiteX18" fmla="*/ 154666 w 1484049"/>
                <a:gd name="connsiteY18" fmla="*/ 309885 h 1484049"/>
                <a:gd name="connsiteX19" fmla="*/ 373614 w 1484049"/>
                <a:gd name="connsiteY19" fmla="*/ 375872 h 1484049"/>
                <a:gd name="connsiteX20" fmla="*/ 609133 w 1484049"/>
                <a:gd name="connsiteY20" fmla="*/ 239895 h 1484049"/>
                <a:gd name="connsiteX21" fmla="*/ 661460 w 1484049"/>
                <a:gd name="connsiteY21" fmla="*/ 17288 h 1484049"/>
                <a:gd name="connsiteX22" fmla="*/ 822589 w 1484049"/>
                <a:gd name="connsiteY22" fmla="*/ 17288 h 1484049"/>
                <a:gd name="connsiteX23" fmla="*/ 874917 w 1484049"/>
                <a:gd name="connsiteY23" fmla="*/ 239895 h 1484049"/>
                <a:gd name="connsiteX24" fmla="*/ 1110436 w 1484049"/>
                <a:gd name="connsiteY24" fmla="*/ 375872 h 1484049"/>
                <a:gd name="connsiteX25" fmla="*/ 1110435 w 1484049"/>
                <a:gd name="connsiteY25" fmla="*/ 375872 h 14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4049" h="1484049">
                  <a:moveTo>
                    <a:pt x="955203" y="375395"/>
                  </a:moveTo>
                  <a:lnTo>
                    <a:pt x="1113937" y="277084"/>
                  </a:lnTo>
                  <a:lnTo>
                    <a:pt x="1206965" y="370112"/>
                  </a:lnTo>
                  <a:lnTo>
                    <a:pt x="1108654" y="528846"/>
                  </a:lnTo>
                  <a:cubicBezTo>
                    <a:pt x="1146519" y="593967"/>
                    <a:pt x="1166355" y="667999"/>
                    <a:pt x="1166124" y="743328"/>
                  </a:cubicBezTo>
                  <a:lnTo>
                    <a:pt x="1330631" y="831640"/>
                  </a:lnTo>
                  <a:lnTo>
                    <a:pt x="1296581" y="958719"/>
                  </a:lnTo>
                  <a:lnTo>
                    <a:pt x="1109958" y="952945"/>
                  </a:lnTo>
                  <a:cubicBezTo>
                    <a:pt x="1072493" y="1018299"/>
                    <a:pt x="1018299" y="1072493"/>
                    <a:pt x="952945" y="1109958"/>
                  </a:cubicBezTo>
                  <a:lnTo>
                    <a:pt x="958718" y="1296580"/>
                  </a:lnTo>
                  <a:lnTo>
                    <a:pt x="831640" y="1330631"/>
                  </a:lnTo>
                  <a:lnTo>
                    <a:pt x="743328" y="1166125"/>
                  </a:lnTo>
                  <a:cubicBezTo>
                    <a:pt x="667999" y="1166356"/>
                    <a:pt x="593967" y="1146519"/>
                    <a:pt x="528845" y="1108654"/>
                  </a:cubicBezTo>
                  <a:lnTo>
                    <a:pt x="370112" y="1206965"/>
                  </a:lnTo>
                  <a:lnTo>
                    <a:pt x="277084" y="1113937"/>
                  </a:lnTo>
                  <a:lnTo>
                    <a:pt x="375395" y="955203"/>
                  </a:lnTo>
                  <a:cubicBezTo>
                    <a:pt x="337530" y="890082"/>
                    <a:pt x="317694" y="816050"/>
                    <a:pt x="317925" y="740721"/>
                  </a:cubicBezTo>
                  <a:lnTo>
                    <a:pt x="153418" y="652409"/>
                  </a:lnTo>
                  <a:lnTo>
                    <a:pt x="187468" y="525330"/>
                  </a:lnTo>
                  <a:lnTo>
                    <a:pt x="374091" y="531104"/>
                  </a:lnTo>
                  <a:cubicBezTo>
                    <a:pt x="411556" y="465750"/>
                    <a:pt x="465750" y="411556"/>
                    <a:pt x="531104" y="374091"/>
                  </a:cubicBezTo>
                  <a:lnTo>
                    <a:pt x="525331" y="187469"/>
                  </a:lnTo>
                  <a:lnTo>
                    <a:pt x="652409" y="153418"/>
                  </a:lnTo>
                  <a:lnTo>
                    <a:pt x="740721" y="317924"/>
                  </a:lnTo>
                  <a:cubicBezTo>
                    <a:pt x="816050" y="317693"/>
                    <a:pt x="890082" y="337530"/>
                    <a:pt x="955204" y="375395"/>
                  </a:cubicBezTo>
                  <a:lnTo>
                    <a:pt x="955203" y="37539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 w="4445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25256" tIns="525255" rIns="525255" bIns="525256" spcCol="1270" anchor="ctr"/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  <a:r>
                <a:rPr lang="en-US" altLang="zh-CN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JCH</a:t>
              </a:r>
              <a:r>
                <a: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  <a:endParaRPr lang="zh-CN" altLang="en-US" sz="20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91"/>
            <p:cNvSpPr>
              <a:spLocks noChangeAspect="1"/>
            </p:cNvSpPr>
            <p:nvPr/>
          </p:nvSpPr>
          <p:spPr>
            <a:xfrm>
              <a:off x="6626" y="6125"/>
              <a:ext cx="2381" cy="2381"/>
            </a:xfrm>
            <a:custGeom>
              <a:avLst/>
              <a:gdLst>
                <a:gd name="connsiteX0" fmla="*/ 1133334 w 1514652"/>
                <a:gd name="connsiteY0" fmla="*/ 383623 h 1514652"/>
                <a:gd name="connsiteX1" fmla="*/ 1356796 w 1514652"/>
                <a:gd name="connsiteY1" fmla="*/ 316275 h 1514652"/>
                <a:gd name="connsiteX2" fmla="*/ 1439022 w 1514652"/>
                <a:gd name="connsiteY2" fmla="*/ 458695 h 1514652"/>
                <a:gd name="connsiteX3" fmla="*/ 1268966 w 1514652"/>
                <a:gd name="connsiteY3" fmla="*/ 618545 h 1514652"/>
                <a:gd name="connsiteX4" fmla="*/ 1268966 w 1514652"/>
                <a:gd name="connsiteY4" fmla="*/ 896106 h 1514652"/>
                <a:gd name="connsiteX5" fmla="*/ 1439022 w 1514652"/>
                <a:gd name="connsiteY5" fmla="*/ 1055957 h 1514652"/>
                <a:gd name="connsiteX6" fmla="*/ 1356796 w 1514652"/>
                <a:gd name="connsiteY6" fmla="*/ 1198377 h 1514652"/>
                <a:gd name="connsiteX7" fmla="*/ 1133334 w 1514652"/>
                <a:gd name="connsiteY7" fmla="*/ 1131029 h 1514652"/>
                <a:gd name="connsiteX8" fmla="*/ 892959 w 1514652"/>
                <a:gd name="connsiteY8" fmla="*/ 1269810 h 1514652"/>
                <a:gd name="connsiteX9" fmla="*/ 839552 w 1514652"/>
                <a:gd name="connsiteY9" fmla="*/ 1497008 h 1514652"/>
                <a:gd name="connsiteX10" fmla="*/ 675100 w 1514652"/>
                <a:gd name="connsiteY10" fmla="*/ 1497008 h 1514652"/>
                <a:gd name="connsiteX11" fmla="*/ 621693 w 1514652"/>
                <a:gd name="connsiteY11" fmla="*/ 1269810 h 1514652"/>
                <a:gd name="connsiteX12" fmla="*/ 381318 w 1514652"/>
                <a:gd name="connsiteY12" fmla="*/ 1131029 h 1514652"/>
                <a:gd name="connsiteX13" fmla="*/ 157856 w 1514652"/>
                <a:gd name="connsiteY13" fmla="*/ 1198377 h 1514652"/>
                <a:gd name="connsiteX14" fmla="*/ 75630 w 1514652"/>
                <a:gd name="connsiteY14" fmla="*/ 1055957 h 1514652"/>
                <a:gd name="connsiteX15" fmla="*/ 245686 w 1514652"/>
                <a:gd name="connsiteY15" fmla="*/ 896107 h 1514652"/>
                <a:gd name="connsiteX16" fmla="*/ 245686 w 1514652"/>
                <a:gd name="connsiteY16" fmla="*/ 618546 h 1514652"/>
                <a:gd name="connsiteX17" fmla="*/ 75630 w 1514652"/>
                <a:gd name="connsiteY17" fmla="*/ 458695 h 1514652"/>
                <a:gd name="connsiteX18" fmla="*/ 157856 w 1514652"/>
                <a:gd name="connsiteY18" fmla="*/ 316275 h 1514652"/>
                <a:gd name="connsiteX19" fmla="*/ 381318 w 1514652"/>
                <a:gd name="connsiteY19" fmla="*/ 383623 h 1514652"/>
                <a:gd name="connsiteX20" fmla="*/ 621693 w 1514652"/>
                <a:gd name="connsiteY20" fmla="*/ 244842 h 1514652"/>
                <a:gd name="connsiteX21" fmla="*/ 675100 w 1514652"/>
                <a:gd name="connsiteY21" fmla="*/ 17644 h 1514652"/>
                <a:gd name="connsiteX22" fmla="*/ 839552 w 1514652"/>
                <a:gd name="connsiteY22" fmla="*/ 17644 h 1514652"/>
                <a:gd name="connsiteX23" fmla="*/ 892959 w 1514652"/>
                <a:gd name="connsiteY23" fmla="*/ 244842 h 1514652"/>
                <a:gd name="connsiteX24" fmla="*/ 1133334 w 1514652"/>
                <a:gd name="connsiteY24" fmla="*/ 383623 h 15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652" h="1514652">
                  <a:moveTo>
                    <a:pt x="1133334" y="383623"/>
                  </a:moveTo>
                  <a:lnTo>
                    <a:pt x="1356796" y="316275"/>
                  </a:lnTo>
                  <a:lnTo>
                    <a:pt x="1439022" y="458695"/>
                  </a:lnTo>
                  <a:lnTo>
                    <a:pt x="1268966" y="618545"/>
                  </a:lnTo>
                  <a:cubicBezTo>
                    <a:pt x="1293617" y="709424"/>
                    <a:pt x="1293617" y="805228"/>
                    <a:pt x="1268966" y="896106"/>
                  </a:cubicBezTo>
                  <a:lnTo>
                    <a:pt x="1439022" y="1055957"/>
                  </a:lnTo>
                  <a:lnTo>
                    <a:pt x="1356796" y="1198377"/>
                  </a:lnTo>
                  <a:lnTo>
                    <a:pt x="1133334" y="1131029"/>
                  </a:lnTo>
                  <a:cubicBezTo>
                    <a:pt x="1066956" y="1197816"/>
                    <a:pt x="983987" y="1245718"/>
                    <a:pt x="892959" y="1269810"/>
                  </a:cubicBezTo>
                  <a:lnTo>
                    <a:pt x="839552" y="1497008"/>
                  </a:lnTo>
                  <a:lnTo>
                    <a:pt x="675100" y="1497008"/>
                  </a:lnTo>
                  <a:lnTo>
                    <a:pt x="621693" y="1269810"/>
                  </a:lnTo>
                  <a:cubicBezTo>
                    <a:pt x="530665" y="1245719"/>
                    <a:pt x="447696" y="1197817"/>
                    <a:pt x="381318" y="1131029"/>
                  </a:cubicBezTo>
                  <a:lnTo>
                    <a:pt x="157856" y="1198377"/>
                  </a:lnTo>
                  <a:lnTo>
                    <a:pt x="75630" y="1055957"/>
                  </a:lnTo>
                  <a:lnTo>
                    <a:pt x="245686" y="896107"/>
                  </a:lnTo>
                  <a:cubicBezTo>
                    <a:pt x="221035" y="805228"/>
                    <a:pt x="221035" y="709424"/>
                    <a:pt x="245686" y="618546"/>
                  </a:cubicBezTo>
                  <a:lnTo>
                    <a:pt x="75630" y="458695"/>
                  </a:lnTo>
                  <a:lnTo>
                    <a:pt x="157856" y="316275"/>
                  </a:lnTo>
                  <a:lnTo>
                    <a:pt x="381318" y="383623"/>
                  </a:lnTo>
                  <a:cubicBezTo>
                    <a:pt x="447696" y="316836"/>
                    <a:pt x="530665" y="268934"/>
                    <a:pt x="621693" y="244842"/>
                  </a:cubicBezTo>
                  <a:lnTo>
                    <a:pt x="675100" y="17644"/>
                  </a:lnTo>
                  <a:lnTo>
                    <a:pt x="839552" y="17644"/>
                  </a:lnTo>
                  <a:lnTo>
                    <a:pt x="892959" y="244842"/>
                  </a:lnTo>
                  <a:cubicBezTo>
                    <a:pt x="983987" y="268933"/>
                    <a:pt x="1066956" y="316835"/>
                    <a:pt x="1133334" y="383623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 w="44450"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38445" tIns="440750" rIns="438445" bIns="440750" spcCol="1270" anchor="ctr"/>
            <a:lstStyle/>
            <a:p>
              <a:pPr algn="ctr" defTabSz="2000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6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形状 37"/>
            <p:cNvSpPr>
              <a:spLocks noChangeAspect="1"/>
            </p:cNvSpPr>
            <p:nvPr/>
          </p:nvSpPr>
          <p:spPr>
            <a:xfrm rot="169804">
              <a:off x="3493" y="2596"/>
              <a:ext cx="3177" cy="3177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rgbClr val="66A2D8">
                <a:alpha val="54000"/>
              </a:srgbClr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形状 38"/>
            <p:cNvSpPr>
              <a:spLocks noChangeAspect="1"/>
            </p:cNvSpPr>
            <p:nvPr/>
          </p:nvSpPr>
          <p:spPr>
            <a:xfrm rot="12822488">
              <a:off x="6899" y="5451"/>
              <a:ext cx="3050" cy="3050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5" name="组合 14"/>
            <p:cNvGrpSpPr/>
            <p:nvPr/>
          </p:nvGrpSpPr>
          <p:grpSpPr>
            <a:xfrm>
              <a:off x="2371" y="3151"/>
              <a:ext cx="10618" cy="4735"/>
              <a:chOff x="2371" y="3151"/>
              <a:chExt cx="10618" cy="4735"/>
            </a:xfrm>
          </p:grpSpPr>
          <p:sp>
            <p:nvSpPr>
              <p:cNvPr id="16" name="任意多边形 15"/>
              <p:cNvSpPr>
                <a:spLocks noChangeAspect="1"/>
              </p:cNvSpPr>
              <p:nvPr/>
            </p:nvSpPr>
            <p:spPr>
              <a:xfrm>
                <a:off x="4563" y="4370"/>
                <a:ext cx="2835" cy="2835"/>
              </a:xfrm>
              <a:custGeom>
                <a:avLst/>
                <a:gdLst>
                  <a:gd name="connsiteX0" fmla="*/ 1478271 w 2082646"/>
                  <a:gd name="connsiteY0" fmla="*/ 332054 h 2082646"/>
                  <a:gd name="connsiteX1" fmla="*/ 1640268 w 2082646"/>
                  <a:gd name="connsiteY1" fmla="*/ 196115 h 2082646"/>
                  <a:gd name="connsiteX2" fmla="*/ 1769685 w 2082646"/>
                  <a:gd name="connsiteY2" fmla="*/ 304709 h 2082646"/>
                  <a:gd name="connsiteX3" fmla="*/ 1663942 w 2082646"/>
                  <a:gd name="connsiteY3" fmla="*/ 487850 h 2082646"/>
                  <a:gd name="connsiteX4" fmla="*/ 1831954 w 2082646"/>
                  <a:gd name="connsiteY4" fmla="*/ 778856 h 2082646"/>
                  <a:gd name="connsiteX5" fmla="*/ 2043430 w 2082646"/>
                  <a:gd name="connsiteY5" fmla="*/ 778851 h 2082646"/>
                  <a:gd name="connsiteX6" fmla="*/ 2072767 w 2082646"/>
                  <a:gd name="connsiteY6" fmla="*/ 945225 h 2082646"/>
                  <a:gd name="connsiteX7" fmla="*/ 1874042 w 2082646"/>
                  <a:gd name="connsiteY7" fmla="*/ 1017549 h 2082646"/>
                  <a:gd name="connsiteX8" fmla="*/ 1815692 w 2082646"/>
                  <a:gd name="connsiteY8" fmla="*/ 1348469 h 2082646"/>
                  <a:gd name="connsiteX9" fmla="*/ 1977696 w 2082646"/>
                  <a:gd name="connsiteY9" fmla="*/ 1484400 h 2082646"/>
                  <a:gd name="connsiteX10" fmla="*/ 1893225 w 2082646"/>
                  <a:gd name="connsiteY10" fmla="*/ 1630707 h 2082646"/>
                  <a:gd name="connsiteX11" fmla="*/ 1694504 w 2082646"/>
                  <a:gd name="connsiteY11" fmla="*/ 1558373 h 2082646"/>
                  <a:gd name="connsiteX12" fmla="*/ 1437094 w 2082646"/>
                  <a:gd name="connsiteY12" fmla="*/ 1774366 h 2082646"/>
                  <a:gd name="connsiteX13" fmla="*/ 1473822 w 2082646"/>
                  <a:gd name="connsiteY13" fmla="*/ 1982628 h 2082646"/>
                  <a:gd name="connsiteX14" fmla="*/ 1315069 w 2082646"/>
                  <a:gd name="connsiteY14" fmla="*/ 2040410 h 2082646"/>
                  <a:gd name="connsiteX15" fmla="*/ 1209336 w 2082646"/>
                  <a:gd name="connsiteY15" fmla="*/ 1857263 h 2082646"/>
                  <a:gd name="connsiteX16" fmla="*/ 873311 w 2082646"/>
                  <a:gd name="connsiteY16" fmla="*/ 1857263 h 2082646"/>
                  <a:gd name="connsiteX17" fmla="*/ 767577 w 2082646"/>
                  <a:gd name="connsiteY17" fmla="*/ 2040410 h 2082646"/>
                  <a:gd name="connsiteX18" fmla="*/ 608824 w 2082646"/>
                  <a:gd name="connsiteY18" fmla="*/ 1982628 h 2082646"/>
                  <a:gd name="connsiteX19" fmla="*/ 645552 w 2082646"/>
                  <a:gd name="connsiteY19" fmla="*/ 1774366 h 2082646"/>
                  <a:gd name="connsiteX20" fmla="*/ 388142 w 2082646"/>
                  <a:gd name="connsiteY20" fmla="*/ 1558373 h 2082646"/>
                  <a:gd name="connsiteX21" fmla="*/ 189421 w 2082646"/>
                  <a:gd name="connsiteY21" fmla="*/ 1630707 h 2082646"/>
                  <a:gd name="connsiteX22" fmla="*/ 104950 w 2082646"/>
                  <a:gd name="connsiteY22" fmla="*/ 1484400 h 2082646"/>
                  <a:gd name="connsiteX23" fmla="*/ 266954 w 2082646"/>
                  <a:gd name="connsiteY23" fmla="*/ 1348470 h 2082646"/>
                  <a:gd name="connsiteX24" fmla="*/ 208604 w 2082646"/>
                  <a:gd name="connsiteY24" fmla="*/ 1017550 h 2082646"/>
                  <a:gd name="connsiteX25" fmla="*/ 9879 w 2082646"/>
                  <a:gd name="connsiteY25" fmla="*/ 945225 h 2082646"/>
                  <a:gd name="connsiteX26" fmla="*/ 39216 w 2082646"/>
                  <a:gd name="connsiteY26" fmla="*/ 778851 h 2082646"/>
                  <a:gd name="connsiteX27" fmla="*/ 250692 w 2082646"/>
                  <a:gd name="connsiteY27" fmla="*/ 778856 h 2082646"/>
                  <a:gd name="connsiteX28" fmla="*/ 418704 w 2082646"/>
                  <a:gd name="connsiteY28" fmla="*/ 487850 h 2082646"/>
                  <a:gd name="connsiteX29" fmla="*/ 312961 w 2082646"/>
                  <a:gd name="connsiteY29" fmla="*/ 304709 h 2082646"/>
                  <a:gd name="connsiteX30" fmla="*/ 442378 w 2082646"/>
                  <a:gd name="connsiteY30" fmla="*/ 196115 h 2082646"/>
                  <a:gd name="connsiteX31" fmla="*/ 604375 w 2082646"/>
                  <a:gd name="connsiteY31" fmla="*/ 332054 h 2082646"/>
                  <a:gd name="connsiteX32" fmla="*/ 920135 w 2082646"/>
                  <a:gd name="connsiteY32" fmla="*/ 217127 h 2082646"/>
                  <a:gd name="connsiteX33" fmla="*/ 956852 w 2082646"/>
                  <a:gd name="connsiteY33" fmla="*/ 8862 h 2082646"/>
                  <a:gd name="connsiteX34" fmla="*/ 1125794 w 2082646"/>
                  <a:gd name="connsiteY34" fmla="*/ 8862 h 2082646"/>
                  <a:gd name="connsiteX35" fmla="*/ 1162511 w 2082646"/>
                  <a:gd name="connsiteY35" fmla="*/ 217127 h 2082646"/>
                  <a:gd name="connsiteX36" fmla="*/ 1478271 w 2082646"/>
                  <a:gd name="connsiteY36" fmla="*/ 332054 h 208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82646" h="2082646">
                    <a:moveTo>
                      <a:pt x="1478271" y="332054"/>
                    </a:moveTo>
                    <a:lnTo>
                      <a:pt x="1640268" y="196115"/>
                    </a:lnTo>
                    <a:lnTo>
                      <a:pt x="1769685" y="304709"/>
                    </a:lnTo>
                    <a:lnTo>
                      <a:pt x="1663942" y="487850"/>
                    </a:lnTo>
                    <a:cubicBezTo>
                      <a:pt x="1739131" y="572433"/>
                      <a:pt x="1796298" y="671449"/>
                      <a:pt x="1831954" y="778856"/>
                    </a:cubicBezTo>
                    <a:lnTo>
                      <a:pt x="2043430" y="778851"/>
                    </a:lnTo>
                    <a:lnTo>
                      <a:pt x="2072767" y="945225"/>
                    </a:lnTo>
                    <a:lnTo>
                      <a:pt x="1874042" y="1017549"/>
                    </a:lnTo>
                    <a:cubicBezTo>
                      <a:pt x="1877272" y="1130674"/>
                      <a:pt x="1857418" y="1243271"/>
                      <a:pt x="1815692" y="1348469"/>
                    </a:cubicBezTo>
                    <a:lnTo>
                      <a:pt x="1977696" y="1484400"/>
                    </a:lnTo>
                    <a:lnTo>
                      <a:pt x="1893225" y="1630707"/>
                    </a:lnTo>
                    <a:lnTo>
                      <a:pt x="1694504" y="1558373"/>
                    </a:lnTo>
                    <a:cubicBezTo>
                      <a:pt x="1624263" y="1647108"/>
                      <a:pt x="1536678" y="1720600"/>
                      <a:pt x="1437094" y="1774366"/>
                    </a:cubicBezTo>
                    <a:lnTo>
                      <a:pt x="1473822" y="1982628"/>
                    </a:lnTo>
                    <a:lnTo>
                      <a:pt x="1315069" y="2040410"/>
                    </a:lnTo>
                    <a:lnTo>
                      <a:pt x="1209336" y="1857263"/>
                    </a:lnTo>
                    <a:cubicBezTo>
                      <a:pt x="1098490" y="1880088"/>
                      <a:pt x="984157" y="1880088"/>
                      <a:pt x="873311" y="1857263"/>
                    </a:cubicBezTo>
                    <a:lnTo>
                      <a:pt x="767577" y="2040410"/>
                    </a:lnTo>
                    <a:lnTo>
                      <a:pt x="608824" y="1982628"/>
                    </a:lnTo>
                    <a:lnTo>
                      <a:pt x="645552" y="1774366"/>
                    </a:lnTo>
                    <a:cubicBezTo>
                      <a:pt x="545968" y="1720600"/>
                      <a:pt x="458383" y="1647108"/>
                      <a:pt x="388142" y="1558373"/>
                    </a:cubicBezTo>
                    <a:lnTo>
                      <a:pt x="189421" y="1630707"/>
                    </a:lnTo>
                    <a:lnTo>
                      <a:pt x="104950" y="1484400"/>
                    </a:lnTo>
                    <a:lnTo>
                      <a:pt x="266954" y="1348470"/>
                    </a:lnTo>
                    <a:cubicBezTo>
                      <a:pt x="225228" y="1243272"/>
                      <a:pt x="205374" y="1130675"/>
                      <a:pt x="208604" y="1017550"/>
                    </a:cubicBezTo>
                    <a:lnTo>
                      <a:pt x="9879" y="945225"/>
                    </a:lnTo>
                    <a:lnTo>
                      <a:pt x="39216" y="778851"/>
                    </a:lnTo>
                    <a:lnTo>
                      <a:pt x="250692" y="778856"/>
                    </a:lnTo>
                    <a:cubicBezTo>
                      <a:pt x="286348" y="671449"/>
                      <a:pt x="343515" y="572433"/>
                      <a:pt x="418704" y="487850"/>
                    </a:cubicBezTo>
                    <a:lnTo>
                      <a:pt x="312961" y="304709"/>
                    </a:lnTo>
                    <a:lnTo>
                      <a:pt x="442378" y="196115"/>
                    </a:lnTo>
                    <a:lnTo>
                      <a:pt x="604375" y="332054"/>
                    </a:lnTo>
                    <a:cubicBezTo>
                      <a:pt x="700729" y="272695"/>
                      <a:pt x="808168" y="233590"/>
                      <a:pt x="920135" y="217127"/>
                    </a:cubicBezTo>
                    <a:lnTo>
                      <a:pt x="956852" y="8862"/>
                    </a:lnTo>
                    <a:lnTo>
                      <a:pt x="1125794" y="8862"/>
                    </a:lnTo>
                    <a:lnTo>
                      <a:pt x="1162511" y="217127"/>
                    </a:lnTo>
                    <a:cubicBezTo>
                      <a:pt x="1274478" y="233590"/>
                      <a:pt x="1381917" y="272695"/>
                      <a:pt x="1478271" y="33205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tl"/>
              </a:blipFill>
              <a:ln w="44450">
                <a:solidFill>
                  <a:srgbClr val="92D05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468210" tIns="537352" rIns="468210" bIns="573774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16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形状 17"/>
              <p:cNvSpPr>
                <a:spLocks noChangeAspect="1"/>
              </p:cNvSpPr>
              <p:nvPr/>
            </p:nvSpPr>
            <p:spPr>
              <a:xfrm rot="14998003">
                <a:off x="3003" y="4361"/>
                <a:ext cx="3050" cy="3053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形状 18"/>
              <p:cNvSpPr>
                <a:spLocks noChangeAspect="1"/>
              </p:cNvSpPr>
              <p:nvPr/>
            </p:nvSpPr>
            <p:spPr>
              <a:xfrm rot="21007294">
                <a:off x="7223" y="4182"/>
                <a:ext cx="3177" cy="3177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  <a:solidFill>
                <a:srgbClr val="66A2D8">
                  <a:alpha val="54000"/>
                </a:srgbClr>
              </a:solidFill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26" name="组合 25"/>
              <p:cNvGrpSpPr>
                <a:grpSpLocks noChangeAspect="1"/>
              </p:cNvGrpSpPr>
              <p:nvPr/>
            </p:nvGrpSpPr>
            <p:grpSpPr bwMode="auto">
              <a:xfrm>
                <a:off x="10554" y="3151"/>
                <a:ext cx="2435" cy="2438"/>
                <a:chOff x="7283777" y="1886591"/>
                <a:chExt cx="1514652" cy="1514652"/>
              </a:xfrm>
            </p:grpSpPr>
            <p:sp>
              <p:nvSpPr>
                <p:cNvPr id="28" name="任意多边形 27"/>
                <p:cNvSpPr/>
                <p:nvPr/>
              </p:nvSpPr>
              <p:spPr>
                <a:xfrm rot="3302390">
                  <a:off x="7283777" y="1886591"/>
                  <a:ext cx="1514652" cy="1514652"/>
                </a:xfrm>
                <a:custGeom>
                  <a:avLst/>
                  <a:gdLst>
                    <a:gd name="connsiteX0" fmla="*/ 1133334 w 1514652"/>
                    <a:gd name="connsiteY0" fmla="*/ 383623 h 1514652"/>
                    <a:gd name="connsiteX1" fmla="*/ 1356796 w 1514652"/>
                    <a:gd name="connsiteY1" fmla="*/ 316275 h 1514652"/>
                    <a:gd name="connsiteX2" fmla="*/ 1439022 w 1514652"/>
                    <a:gd name="connsiteY2" fmla="*/ 458695 h 1514652"/>
                    <a:gd name="connsiteX3" fmla="*/ 1268966 w 1514652"/>
                    <a:gd name="connsiteY3" fmla="*/ 618545 h 1514652"/>
                    <a:gd name="connsiteX4" fmla="*/ 1268966 w 1514652"/>
                    <a:gd name="connsiteY4" fmla="*/ 896106 h 1514652"/>
                    <a:gd name="connsiteX5" fmla="*/ 1439022 w 1514652"/>
                    <a:gd name="connsiteY5" fmla="*/ 1055957 h 1514652"/>
                    <a:gd name="connsiteX6" fmla="*/ 1356796 w 1514652"/>
                    <a:gd name="connsiteY6" fmla="*/ 1198377 h 1514652"/>
                    <a:gd name="connsiteX7" fmla="*/ 1133334 w 1514652"/>
                    <a:gd name="connsiteY7" fmla="*/ 1131029 h 1514652"/>
                    <a:gd name="connsiteX8" fmla="*/ 892959 w 1514652"/>
                    <a:gd name="connsiteY8" fmla="*/ 1269810 h 1514652"/>
                    <a:gd name="connsiteX9" fmla="*/ 839552 w 1514652"/>
                    <a:gd name="connsiteY9" fmla="*/ 1497008 h 1514652"/>
                    <a:gd name="connsiteX10" fmla="*/ 675100 w 1514652"/>
                    <a:gd name="connsiteY10" fmla="*/ 1497008 h 1514652"/>
                    <a:gd name="connsiteX11" fmla="*/ 621693 w 1514652"/>
                    <a:gd name="connsiteY11" fmla="*/ 1269810 h 1514652"/>
                    <a:gd name="connsiteX12" fmla="*/ 381318 w 1514652"/>
                    <a:gd name="connsiteY12" fmla="*/ 1131029 h 1514652"/>
                    <a:gd name="connsiteX13" fmla="*/ 157856 w 1514652"/>
                    <a:gd name="connsiteY13" fmla="*/ 1198377 h 1514652"/>
                    <a:gd name="connsiteX14" fmla="*/ 75630 w 1514652"/>
                    <a:gd name="connsiteY14" fmla="*/ 1055957 h 1514652"/>
                    <a:gd name="connsiteX15" fmla="*/ 245686 w 1514652"/>
                    <a:gd name="connsiteY15" fmla="*/ 896107 h 1514652"/>
                    <a:gd name="connsiteX16" fmla="*/ 245686 w 1514652"/>
                    <a:gd name="connsiteY16" fmla="*/ 618546 h 1514652"/>
                    <a:gd name="connsiteX17" fmla="*/ 75630 w 1514652"/>
                    <a:gd name="connsiteY17" fmla="*/ 458695 h 1514652"/>
                    <a:gd name="connsiteX18" fmla="*/ 157856 w 1514652"/>
                    <a:gd name="connsiteY18" fmla="*/ 316275 h 1514652"/>
                    <a:gd name="connsiteX19" fmla="*/ 381318 w 1514652"/>
                    <a:gd name="connsiteY19" fmla="*/ 383623 h 1514652"/>
                    <a:gd name="connsiteX20" fmla="*/ 621693 w 1514652"/>
                    <a:gd name="connsiteY20" fmla="*/ 244842 h 1514652"/>
                    <a:gd name="connsiteX21" fmla="*/ 675100 w 1514652"/>
                    <a:gd name="connsiteY21" fmla="*/ 17644 h 1514652"/>
                    <a:gd name="connsiteX22" fmla="*/ 839552 w 1514652"/>
                    <a:gd name="connsiteY22" fmla="*/ 17644 h 1514652"/>
                    <a:gd name="connsiteX23" fmla="*/ 892959 w 1514652"/>
                    <a:gd name="connsiteY23" fmla="*/ 244842 h 1514652"/>
                    <a:gd name="connsiteX24" fmla="*/ 1133334 w 1514652"/>
                    <a:gd name="connsiteY24" fmla="*/ 383623 h 15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514652" h="1514652">
                      <a:moveTo>
                        <a:pt x="1133334" y="383623"/>
                      </a:moveTo>
                      <a:lnTo>
                        <a:pt x="1356796" y="316275"/>
                      </a:lnTo>
                      <a:lnTo>
                        <a:pt x="1439022" y="458695"/>
                      </a:lnTo>
                      <a:lnTo>
                        <a:pt x="1268966" y="618545"/>
                      </a:lnTo>
                      <a:cubicBezTo>
                        <a:pt x="1293617" y="709424"/>
                        <a:pt x="1293617" y="805228"/>
                        <a:pt x="1268966" y="896106"/>
                      </a:cubicBezTo>
                      <a:lnTo>
                        <a:pt x="1439022" y="1055957"/>
                      </a:lnTo>
                      <a:lnTo>
                        <a:pt x="1356796" y="1198377"/>
                      </a:lnTo>
                      <a:lnTo>
                        <a:pt x="1133334" y="1131029"/>
                      </a:lnTo>
                      <a:cubicBezTo>
                        <a:pt x="1066956" y="1197816"/>
                        <a:pt x="983987" y="1245718"/>
                        <a:pt x="892959" y="1269810"/>
                      </a:cubicBezTo>
                      <a:lnTo>
                        <a:pt x="839552" y="1497008"/>
                      </a:lnTo>
                      <a:lnTo>
                        <a:pt x="675100" y="1497008"/>
                      </a:lnTo>
                      <a:lnTo>
                        <a:pt x="621693" y="1269810"/>
                      </a:lnTo>
                      <a:cubicBezTo>
                        <a:pt x="530665" y="1245719"/>
                        <a:pt x="447696" y="1197817"/>
                        <a:pt x="381318" y="1131029"/>
                      </a:cubicBezTo>
                      <a:lnTo>
                        <a:pt x="157856" y="1198377"/>
                      </a:lnTo>
                      <a:lnTo>
                        <a:pt x="75630" y="1055957"/>
                      </a:lnTo>
                      <a:lnTo>
                        <a:pt x="245686" y="896107"/>
                      </a:lnTo>
                      <a:cubicBezTo>
                        <a:pt x="221035" y="805228"/>
                        <a:pt x="221035" y="709424"/>
                        <a:pt x="245686" y="618546"/>
                      </a:cubicBezTo>
                      <a:lnTo>
                        <a:pt x="75630" y="458695"/>
                      </a:lnTo>
                      <a:lnTo>
                        <a:pt x="157856" y="316275"/>
                      </a:lnTo>
                      <a:lnTo>
                        <a:pt x="381318" y="383623"/>
                      </a:lnTo>
                      <a:cubicBezTo>
                        <a:pt x="447696" y="316836"/>
                        <a:pt x="530665" y="268934"/>
                        <a:pt x="621693" y="244842"/>
                      </a:cubicBezTo>
                      <a:lnTo>
                        <a:pt x="675100" y="17644"/>
                      </a:lnTo>
                      <a:lnTo>
                        <a:pt x="839552" y="17644"/>
                      </a:lnTo>
                      <a:lnTo>
                        <a:pt x="892959" y="244842"/>
                      </a:lnTo>
                      <a:cubicBezTo>
                        <a:pt x="983987" y="268933"/>
                        <a:pt x="1066956" y="316835"/>
                        <a:pt x="1133334" y="383623"/>
                      </a:cubicBezTo>
                      <a:close/>
                    </a:path>
                  </a:pathLst>
                </a:custGeom>
                <a:blipFill>
                  <a:blip r:embed="rId2"/>
                  <a:tile tx="0" ty="0" sx="100000" sy="100000" flip="none" algn="tl"/>
                </a:blipFill>
                <a:ln w="444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438468" tIns="440773" rIns="438468" bIns="440773" spcCol="1270" anchor="ctr"/>
                <a:lstStyle/>
                <a:p>
                  <a:pPr algn="ctr" defTabSz="2000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7558772" y="2251742"/>
                  <a:ext cx="1059892" cy="858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444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配对和超辐射超固体</a:t>
                  </a: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" name="任意多边形 30"/>
              <p:cNvSpPr/>
              <p:nvPr/>
            </p:nvSpPr>
            <p:spPr>
              <a:xfrm rot="20175624">
                <a:off x="8475" y="4593"/>
                <a:ext cx="2948" cy="2948"/>
              </a:xfrm>
              <a:custGeom>
                <a:avLst/>
                <a:gdLst>
                  <a:gd name="connsiteX0" fmla="*/ 1478271 w 2082646"/>
                  <a:gd name="connsiteY0" fmla="*/ 332054 h 2082646"/>
                  <a:gd name="connsiteX1" fmla="*/ 1640268 w 2082646"/>
                  <a:gd name="connsiteY1" fmla="*/ 196115 h 2082646"/>
                  <a:gd name="connsiteX2" fmla="*/ 1769685 w 2082646"/>
                  <a:gd name="connsiteY2" fmla="*/ 304709 h 2082646"/>
                  <a:gd name="connsiteX3" fmla="*/ 1663942 w 2082646"/>
                  <a:gd name="connsiteY3" fmla="*/ 487850 h 2082646"/>
                  <a:gd name="connsiteX4" fmla="*/ 1831954 w 2082646"/>
                  <a:gd name="connsiteY4" fmla="*/ 778856 h 2082646"/>
                  <a:gd name="connsiteX5" fmla="*/ 2043430 w 2082646"/>
                  <a:gd name="connsiteY5" fmla="*/ 778851 h 2082646"/>
                  <a:gd name="connsiteX6" fmla="*/ 2072767 w 2082646"/>
                  <a:gd name="connsiteY6" fmla="*/ 945225 h 2082646"/>
                  <a:gd name="connsiteX7" fmla="*/ 1874042 w 2082646"/>
                  <a:gd name="connsiteY7" fmla="*/ 1017549 h 2082646"/>
                  <a:gd name="connsiteX8" fmla="*/ 1815692 w 2082646"/>
                  <a:gd name="connsiteY8" fmla="*/ 1348469 h 2082646"/>
                  <a:gd name="connsiteX9" fmla="*/ 1977696 w 2082646"/>
                  <a:gd name="connsiteY9" fmla="*/ 1484400 h 2082646"/>
                  <a:gd name="connsiteX10" fmla="*/ 1893225 w 2082646"/>
                  <a:gd name="connsiteY10" fmla="*/ 1630707 h 2082646"/>
                  <a:gd name="connsiteX11" fmla="*/ 1694504 w 2082646"/>
                  <a:gd name="connsiteY11" fmla="*/ 1558373 h 2082646"/>
                  <a:gd name="connsiteX12" fmla="*/ 1437094 w 2082646"/>
                  <a:gd name="connsiteY12" fmla="*/ 1774366 h 2082646"/>
                  <a:gd name="connsiteX13" fmla="*/ 1473822 w 2082646"/>
                  <a:gd name="connsiteY13" fmla="*/ 1982628 h 2082646"/>
                  <a:gd name="connsiteX14" fmla="*/ 1315069 w 2082646"/>
                  <a:gd name="connsiteY14" fmla="*/ 2040410 h 2082646"/>
                  <a:gd name="connsiteX15" fmla="*/ 1209336 w 2082646"/>
                  <a:gd name="connsiteY15" fmla="*/ 1857263 h 2082646"/>
                  <a:gd name="connsiteX16" fmla="*/ 873311 w 2082646"/>
                  <a:gd name="connsiteY16" fmla="*/ 1857263 h 2082646"/>
                  <a:gd name="connsiteX17" fmla="*/ 767577 w 2082646"/>
                  <a:gd name="connsiteY17" fmla="*/ 2040410 h 2082646"/>
                  <a:gd name="connsiteX18" fmla="*/ 608824 w 2082646"/>
                  <a:gd name="connsiteY18" fmla="*/ 1982628 h 2082646"/>
                  <a:gd name="connsiteX19" fmla="*/ 645552 w 2082646"/>
                  <a:gd name="connsiteY19" fmla="*/ 1774366 h 2082646"/>
                  <a:gd name="connsiteX20" fmla="*/ 388142 w 2082646"/>
                  <a:gd name="connsiteY20" fmla="*/ 1558373 h 2082646"/>
                  <a:gd name="connsiteX21" fmla="*/ 189421 w 2082646"/>
                  <a:gd name="connsiteY21" fmla="*/ 1630707 h 2082646"/>
                  <a:gd name="connsiteX22" fmla="*/ 104950 w 2082646"/>
                  <a:gd name="connsiteY22" fmla="*/ 1484400 h 2082646"/>
                  <a:gd name="connsiteX23" fmla="*/ 266954 w 2082646"/>
                  <a:gd name="connsiteY23" fmla="*/ 1348470 h 2082646"/>
                  <a:gd name="connsiteX24" fmla="*/ 208604 w 2082646"/>
                  <a:gd name="connsiteY24" fmla="*/ 1017550 h 2082646"/>
                  <a:gd name="connsiteX25" fmla="*/ 9879 w 2082646"/>
                  <a:gd name="connsiteY25" fmla="*/ 945225 h 2082646"/>
                  <a:gd name="connsiteX26" fmla="*/ 39216 w 2082646"/>
                  <a:gd name="connsiteY26" fmla="*/ 778851 h 2082646"/>
                  <a:gd name="connsiteX27" fmla="*/ 250692 w 2082646"/>
                  <a:gd name="connsiteY27" fmla="*/ 778856 h 2082646"/>
                  <a:gd name="connsiteX28" fmla="*/ 418704 w 2082646"/>
                  <a:gd name="connsiteY28" fmla="*/ 487850 h 2082646"/>
                  <a:gd name="connsiteX29" fmla="*/ 312961 w 2082646"/>
                  <a:gd name="connsiteY29" fmla="*/ 304709 h 2082646"/>
                  <a:gd name="connsiteX30" fmla="*/ 442378 w 2082646"/>
                  <a:gd name="connsiteY30" fmla="*/ 196115 h 2082646"/>
                  <a:gd name="connsiteX31" fmla="*/ 604375 w 2082646"/>
                  <a:gd name="connsiteY31" fmla="*/ 332054 h 2082646"/>
                  <a:gd name="connsiteX32" fmla="*/ 920135 w 2082646"/>
                  <a:gd name="connsiteY32" fmla="*/ 217127 h 2082646"/>
                  <a:gd name="connsiteX33" fmla="*/ 956852 w 2082646"/>
                  <a:gd name="connsiteY33" fmla="*/ 8862 h 2082646"/>
                  <a:gd name="connsiteX34" fmla="*/ 1125794 w 2082646"/>
                  <a:gd name="connsiteY34" fmla="*/ 8862 h 2082646"/>
                  <a:gd name="connsiteX35" fmla="*/ 1162511 w 2082646"/>
                  <a:gd name="connsiteY35" fmla="*/ 217127 h 2082646"/>
                  <a:gd name="connsiteX36" fmla="*/ 1478271 w 2082646"/>
                  <a:gd name="connsiteY36" fmla="*/ 332054 h 208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82646" h="2082646">
                    <a:moveTo>
                      <a:pt x="1478271" y="332054"/>
                    </a:moveTo>
                    <a:lnTo>
                      <a:pt x="1640268" y="196115"/>
                    </a:lnTo>
                    <a:lnTo>
                      <a:pt x="1769685" y="304709"/>
                    </a:lnTo>
                    <a:lnTo>
                      <a:pt x="1663942" y="487850"/>
                    </a:lnTo>
                    <a:cubicBezTo>
                      <a:pt x="1739131" y="572433"/>
                      <a:pt x="1796298" y="671449"/>
                      <a:pt x="1831954" y="778856"/>
                    </a:cubicBezTo>
                    <a:lnTo>
                      <a:pt x="2043430" y="778851"/>
                    </a:lnTo>
                    <a:lnTo>
                      <a:pt x="2072767" y="945225"/>
                    </a:lnTo>
                    <a:lnTo>
                      <a:pt x="1874042" y="1017549"/>
                    </a:lnTo>
                    <a:cubicBezTo>
                      <a:pt x="1877272" y="1130674"/>
                      <a:pt x="1857418" y="1243271"/>
                      <a:pt x="1815692" y="1348469"/>
                    </a:cubicBezTo>
                    <a:lnTo>
                      <a:pt x="1977696" y="1484400"/>
                    </a:lnTo>
                    <a:lnTo>
                      <a:pt x="1893225" y="1630707"/>
                    </a:lnTo>
                    <a:lnTo>
                      <a:pt x="1694504" y="1558373"/>
                    </a:lnTo>
                    <a:cubicBezTo>
                      <a:pt x="1624263" y="1647108"/>
                      <a:pt x="1536678" y="1720600"/>
                      <a:pt x="1437094" y="1774366"/>
                    </a:cubicBezTo>
                    <a:lnTo>
                      <a:pt x="1473822" y="1982628"/>
                    </a:lnTo>
                    <a:lnTo>
                      <a:pt x="1315069" y="2040410"/>
                    </a:lnTo>
                    <a:lnTo>
                      <a:pt x="1209336" y="1857263"/>
                    </a:lnTo>
                    <a:cubicBezTo>
                      <a:pt x="1098490" y="1880088"/>
                      <a:pt x="984157" y="1880088"/>
                      <a:pt x="873311" y="1857263"/>
                    </a:cubicBezTo>
                    <a:lnTo>
                      <a:pt x="767577" y="2040410"/>
                    </a:lnTo>
                    <a:lnTo>
                      <a:pt x="608824" y="1982628"/>
                    </a:lnTo>
                    <a:lnTo>
                      <a:pt x="645552" y="1774366"/>
                    </a:lnTo>
                    <a:cubicBezTo>
                      <a:pt x="545968" y="1720600"/>
                      <a:pt x="458383" y="1647108"/>
                      <a:pt x="388142" y="1558373"/>
                    </a:cubicBezTo>
                    <a:lnTo>
                      <a:pt x="189421" y="1630707"/>
                    </a:lnTo>
                    <a:lnTo>
                      <a:pt x="104950" y="1484400"/>
                    </a:lnTo>
                    <a:lnTo>
                      <a:pt x="266954" y="1348470"/>
                    </a:lnTo>
                    <a:cubicBezTo>
                      <a:pt x="225228" y="1243272"/>
                      <a:pt x="205374" y="1130675"/>
                      <a:pt x="208604" y="1017550"/>
                    </a:cubicBezTo>
                    <a:lnTo>
                      <a:pt x="9879" y="945225"/>
                    </a:lnTo>
                    <a:lnTo>
                      <a:pt x="39216" y="778851"/>
                    </a:lnTo>
                    <a:lnTo>
                      <a:pt x="250692" y="778856"/>
                    </a:lnTo>
                    <a:cubicBezTo>
                      <a:pt x="286348" y="671449"/>
                      <a:pt x="343515" y="572433"/>
                      <a:pt x="418704" y="487850"/>
                    </a:cubicBezTo>
                    <a:lnTo>
                      <a:pt x="312961" y="304709"/>
                    </a:lnTo>
                    <a:lnTo>
                      <a:pt x="442378" y="196115"/>
                    </a:lnTo>
                    <a:lnTo>
                      <a:pt x="604375" y="332054"/>
                    </a:lnTo>
                    <a:cubicBezTo>
                      <a:pt x="700729" y="272695"/>
                      <a:pt x="808168" y="233590"/>
                      <a:pt x="920135" y="217127"/>
                    </a:cubicBezTo>
                    <a:lnTo>
                      <a:pt x="956852" y="8862"/>
                    </a:lnTo>
                    <a:lnTo>
                      <a:pt x="1125794" y="8862"/>
                    </a:lnTo>
                    <a:lnTo>
                      <a:pt x="1162511" y="217127"/>
                    </a:lnTo>
                    <a:cubicBezTo>
                      <a:pt x="1274478" y="233590"/>
                      <a:pt x="1381917" y="272695"/>
                      <a:pt x="1478271" y="33205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tl"/>
              </a:blipFill>
              <a:ln w="44450"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468234" tIns="537380" rIns="468234" bIns="573803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>
                <a:grpSpLocks noChangeAspect="1"/>
              </p:cNvGrpSpPr>
              <p:nvPr/>
            </p:nvGrpSpPr>
            <p:grpSpPr bwMode="auto">
              <a:xfrm>
                <a:off x="2371" y="4271"/>
                <a:ext cx="4132" cy="2438"/>
                <a:chOff x="179695" y="2008985"/>
                <a:chExt cx="3048600" cy="1800000"/>
              </a:xfrm>
            </p:grpSpPr>
            <p:sp>
              <p:nvSpPr>
                <p:cNvPr id="33" name="任意多边形 32"/>
                <p:cNvSpPr>
                  <a:spLocks noChangeAspect="1"/>
                </p:cNvSpPr>
                <p:nvPr/>
              </p:nvSpPr>
              <p:spPr>
                <a:xfrm rot="21386629">
                  <a:off x="179695" y="2008985"/>
                  <a:ext cx="1800000" cy="1800000"/>
                </a:xfrm>
                <a:custGeom>
                  <a:avLst/>
                  <a:gdLst>
                    <a:gd name="connsiteX0" fmla="*/ 1133334 w 1514652"/>
                    <a:gd name="connsiteY0" fmla="*/ 383623 h 1514652"/>
                    <a:gd name="connsiteX1" fmla="*/ 1356796 w 1514652"/>
                    <a:gd name="connsiteY1" fmla="*/ 316275 h 1514652"/>
                    <a:gd name="connsiteX2" fmla="*/ 1439022 w 1514652"/>
                    <a:gd name="connsiteY2" fmla="*/ 458695 h 1514652"/>
                    <a:gd name="connsiteX3" fmla="*/ 1268966 w 1514652"/>
                    <a:gd name="connsiteY3" fmla="*/ 618545 h 1514652"/>
                    <a:gd name="connsiteX4" fmla="*/ 1268966 w 1514652"/>
                    <a:gd name="connsiteY4" fmla="*/ 896106 h 1514652"/>
                    <a:gd name="connsiteX5" fmla="*/ 1439022 w 1514652"/>
                    <a:gd name="connsiteY5" fmla="*/ 1055957 h 1514652"/>
                    <a:gd name="connsiteX6" fmla="*/ 1356796 w 1514652"/>
                    <a:gd name="connsiteY6" fmla="*/ 1198377 h 1514652"/>
                    <a:gd name="connsiteX7" fmla="*/ 1133334 w 1514652"/>
                    <a:gd name="connsiteY7" fmla="*/ 1131029 h 1514652"/>
                    <a:gd name="connsiteX8" fmla="*/ 892959 w 1514652"/>
                    <a:gd name="connsiteY8" fmla="*/ 1269810 h 1514652"/>
                    <a:gd name="connsiteX9" fmla="*/ 839552 w 1514652"/>
                    <a:gd name="connsiteY9" fmla="*/ 1497008 h 1514652"/>
                    <a:gd name="connsiteX10" fmla="*/ 675100 w 1514652"/>
                    <a:gd name="connsiteY10" fmla="*/ 1497008 h 1514652"/>
                    <a:gd name="connsiteX11" fmla="*/ 621693 w 1514652"/>
                    <a:gd name="connsiteY11" fmla="*/ 1269810 h 1514652"/>
                    <a:gd name="connsiteX12" fmla="*/ 381318 w 1514652"/>
                    <a:gd name="connsiteY12" fmla="*/ 1131029 h 1514652"/>
                    <a:gd name="connsiteX13" fmla="*/ 157856 w 1514652"/>
                    <a:gd name="connsiteY13" fmla="*/ 1198377 h 1514652"/>
                    <a:gd name="connsiteX14" fmla="*/ 75630 w 1514652"/>
                    <a:gd name="connsiteY14" fmla="*/ 1055957 h 1514652"/>
                    <a:gd name="connsiteX15" fmla="*/ 245686 w 1514652"/>
                    <a:gd name="connsiteY15" fmla="*/ 896107 h 1514652"/>
                    <a:gd name="connsiteX16" fmla="*/ 245686 w 1514652"/>
                    <a:gd name="connsiteY16" fmla="*/ 618546 h 1514652"/>
                    <a:gd name="connsiteX17" fmla="*/ 75630 w 1514652"/>
                    <a:gd name="connsiteY17" fmla="*/ 458695 h 1514652"/>
                    <a:gd name="connsiteX18" fmla="*/ 157856 w 1514652"/>
                    <a:gd name="connsiteY18" fmla="*/ 316275 h 1514652"/>
                    <a:gd name="connsiteX19" fmla="*/ 381318 w 1514652"/>
                    <a:gd name="connsiteY19" fmla="*/ 383623 h 1514652"/>
                    <a:gd name="connsiteX20" fmla="*/ 621693 w 1514652"/>
                    <a:gd name="connsiteY20" fmla="*/ 244842 h 1514652"/>
                    <a:gd name="connsiteX21" fmla="*/ 675100 w 1514652"/>
                    <a:gd name="connsiteY21" fmla="*/ 17644 h 1514652"/>
                    <a:gd name="connsiteX22" fmla="*/ 839552 w 1514652"/>
                    <a:gd name="connsiteY22" fmla="*/ 17644 h 1514652"/>
                    <a:gd name="connsiteX23" fmla="*/ 892959 w 1514652"/>
                    <a:gd name="connsiteY23" fmla="*/ 244842 h 1514652"/>
                    <a:gd name="connsiteX24" fmla="*/ 1133334 w 1514652"/>
                    <a:gd name="connsiteY24" fmla="*/ 383623 h 15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514652" h="1514652">
                      <a:moveTo>
                        <a:pt x="1133334" y="383623"/>
                      </a:moveTo>
                      <a:lnTo>
                        <a:pt x="1356796" y="316275"/>
                      </a:lnTo>
                      <a:lnTo>
                        <a:pt x="1439022" y="458695"/>
                      </a:lnTo>
                      <a:lnTo>
                        <a:pt x="1268966" y="618545"/>
                      </a:lnTo>
                      <a:cubicBezTo>
                        <a:pt x="1293617" y="709424"/>
                        <a:pt x="1293617" y="805228"/>
                        <a:pt x="1268966" y="896106"/>
                      </a:cubicBezTo>
                      <a:lnTo>
                        <a:pt x="1439022" y="1055957"/>
                      </a:lnTo>
                      <a:lnTo>
                        <a:pt x="1356796" y="1198377"/>
                      </a:lnTo>
                      <a:lnTo>
                        <a:pt x="1133334" y="1131029"/>
                      </a:lnTo>
                      <a:cubicBezTo>
                        <a:pt x="1066956" y="1197816"/>
                        <a:pt x="983987" y="1245718"/>
                        <a:pt x="892959" y="1269810"/>
                      </a:cubicBezTo>
                      <a:lnTo>
                        <a:pt x="839552" y="1497008"/>
                      </a:lnTo>
                      <a:lnTo>
                        <a:pt x="675100" y="1497008"/>
                      </a:lnTo>
                      <a:lnTo>
                        <a:pt x="621693" y="1269810"/>
                      </a:lnTo>
                      <a:cubicBezTo>
                        <a:pt x="530665" y="1245719"/>
                        <a:pt x="447696" y="1197817"/>
                        <a:pt x="381318" y="1131029"/>
                      </a:cubicBezTo>
                      <a:lnTo>
                        <a:pt x="157856" y="1198377"/>
                      </a:lnTo>
                      <a:lnTo>
                        <a:pt x="75630" y="1055957"/>
                      </a:lnTo>
                      <a:lnTo>
                        <a:pt x="245686" y="896107"/>
                      </a:lnTo>
                      <a:cubicBezTo>
                        <a:pt x="221035" y="805228"/>
                        <a:pt x="221035" y="709424"/>
                        <a:pt x="245686" y="618546"/>
                      </a:cubicBezTo>
                      <a:lnTo>
                        <a:pt x="75630" y="458695"/>
                      </a:lnTo>
                      <a:lnTo>
                        <a:pt x="157856" y="316275"/>
                      </a:lnTo>
                      <a:lnTo>
                        <a:pt x="381318" y="383623"/>
                      </a:lnTo>
                      <a:cubicBezTo>
                        <a:pt x="447696" y="316836"/>
                        <a:pt x="530665" y="268934"/>
                        <a:pt x="621693" y="244842"/>
                      </a:cubicBezTo>
                      <a:lnTo>
                        <a:pt x="675100" y="17644"/>
                      </a:lnTo>
                      <a:lnTo>
                        <a:pt x="839552" y="17644"/>
                      </a:lnTo>
                      <a:lnTo>
                        <a:pt x="892959" y="244842"/>
                      </a:lnTo>
                      <a:cubicBezTo>
                        <a:pt x="983987" y="268933"/>
                        <a:pt x="1066956" y="316835"/>
                        <a:pt x="1133334" y="383623"/>
                      </a:cubicBezTo>
                      <a:close/>
                    </a:path>
                  </a:pathLst>
                </a:custGeom>
                <a:blipFill>
                  <a:blip r:embed="rId2"/>
                  <a:tile tx="0" ty="0" sx="100000" sy="100000" flip="none" algn="tl"/>
                </a:blipFill>
                <a:ln w="44450">
                  <a:solidFill>
                    <a:schemeClr val="accent4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438468" tIns="440773" rIns="438468" bIns="440773" spcCol="1270" anchor="ctr"/>
                <a:lstStyle/>
                <a:p>
                  <a:pPr algn="ctr" defTabSz="2000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TextBox 51"/>
                <p:cNvSpPr txBox="1">
                  <a:spLocks noChangeArrowheads="1"/>
                </p:cNvSpPr>
                <p:nvPr/>
              </p:nvSpPr>
              <p:spPr bwMode="auto">
                <a:xfrm>
                  <a:off x="2457375" y="2761366"/>
                  <a:ext cx="770920" cy="710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444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一维晶格</a:t>
                  </a: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形状 35"/>
              <p:cNvSpPr>
                <a:spLocks noChangeAspect="1"/>
              </p:cNvSpPr>
              <p:nvPr/>
            </p:nvSpPr>
            <p:spPr>
              <a:xfrm rot="11489679">
                <a:off x="9525" y="3825"/>
                <a:ext cx="3050" cy="3050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TextBox 51"/>
              <p:cNvSpPr txBox="1">
                <a:spLocks noChangeArrowheads="1"/>
              </p:cNvSpPr>
              <p:nvPr/>
            </p:nvSpPr>
            <p:spPr bwMode="auto">
              <a:xfrm>
                <a:off x="7223" y="6924"/>
                <a:ext cx="1186" cy="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正方晶格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51"/>
              <p:cNvSpPr txBox="1">
                <a:spLocks noChangeArrowheads="1"/>
              </p:cNvSpPr>
              <p:nvPr/>
            </p:nvSpPr>
            <p:spPr bwMode="auto">
              <a:xfrm>
                <a:off x="9426" y="5556"/>
                <a:ext cx="1570" cy="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三角晶格</a:t>
                </a:r>
                <a:r>
                  <a:rPr lang="en-US" altLang="zh-CN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梯子）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8"/>
              <p:cNvSpPr txBox="1">
                <a:spLocks noChangeArrowheads="1"/>
              </p:cNvSpPr>
              <p:nvPr/>
            </p:nvSpPr>
            <p:spPr bwMode="auto">
              <a:xfrm>
                <a:off x="2857" y="5143"/>
                <a:ext cx="1804" cy="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小系统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208280" y="5700395"/>
            <a:ext cx="2715895" cy="436245"/>
            <a:chOff x="109" y="7531"/>
            <a:chExt cx="4277" cy="687"/>
          </a:xfrm>
        </p:grpSpPr>
        <p:sp>
          <p:nvSpPr>
            <p:cNvPr id="114" name="文本框 1783"/>
            <p:cNvSpPr txBox="1"/>
            <p:nvPr/>
          </p:nvSpPr>
          <p:spPr>
            <a:xfrm>
              <a:off x="572" y="7546"/>
              <a:ext cx="38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蠕虫量子蒙特卡罗方法</a:t>
              </a:r>
              <a:endPara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接连接符 114"/>
            <p:cNvCxnSpPr/>
            <p:nvPr/>
          </p:nvCxnSpPr>
          <p:spPr>
            <a:xfrm>
              <a:off x="543" y="8218"/>
              <a:ext cx="3151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398"/>
            <p:cNvGrpSpPr/>
            <p:nvPr/>
          </p:nvGrpSpPr>
          <p:grpSpPr>
            <a:xfrm>
              <a:off x="109" y="7531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17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18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5" name="图片 4" descr="`(0~YQ2G8T4XQ1C83P33P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5784215"/>
            <a:ext cx="4457700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0"/>
    </mc:Choice>
    <mc:Fallback>
      <p:transition advTm="49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1937592" y="3124348"/>
            <a:ext cx="1816412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r>
              <a:rPr lang="zh-CN" altLang="en-US" sz="27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致  谢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5494113" y="1956402"/>
            <a:ext cx="2310927" cy="233088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49232" y="5610549"/>
            <a:ext cx="2057401" cy="273844"/>
          </a:xfrm>
        </p:spPr>
        <p:txBody>
          <a:bodyPr/>
          <a:lstStyle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805" y="67310"/>
            <a:ext cx="8951595" cy="1984375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086985" y="170180"/>
            <a:ext cx="2525395" cy="1893570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5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8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9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0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1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2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3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4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5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5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6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7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8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9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0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1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2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3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4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5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6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7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8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9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0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1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2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3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4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5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6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7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8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9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0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1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2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3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4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5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6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7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8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9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0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1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2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3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4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5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6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7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8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9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0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1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172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73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4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5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6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7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8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9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0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1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2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3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4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5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6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7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8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9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0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1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2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3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4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5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6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7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8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9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0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1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2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3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4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5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6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7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8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9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0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1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2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3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4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5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6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7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8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9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0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1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2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3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4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5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6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7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8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9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0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1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2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3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4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5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6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7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8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9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0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1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2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3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4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5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6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7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8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9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0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1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2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3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4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5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6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7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8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9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0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1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2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3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4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5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6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7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8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9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0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1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2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3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4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5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6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7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8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9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0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1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2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3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4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5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6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7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8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9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0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1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2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3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4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5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6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7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8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9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0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1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2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3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4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5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6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7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8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9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0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1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2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3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4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5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6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7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8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9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0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1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2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3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4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5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6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7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8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9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0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1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2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3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4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5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6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7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8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9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0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1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2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3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4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5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6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7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8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193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940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1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2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3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4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5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6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7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8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9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0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1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2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3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4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5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6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7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8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9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0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1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2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3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4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5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6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7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8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9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0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1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2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3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4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5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6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7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8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9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0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1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2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3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4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5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6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7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8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9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0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1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2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3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4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5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6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7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8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9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0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1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2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3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4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5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6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7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8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9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0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1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2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3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4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5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6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7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8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9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0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1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2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3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4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5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6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7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8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9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0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1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2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3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4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5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6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7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8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9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0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1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2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3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4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5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6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7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8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9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0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1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2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3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4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5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6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7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8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9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0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1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2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3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4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5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6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7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8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9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0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1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2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3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4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5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6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7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8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9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0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1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2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3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4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5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6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7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8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9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0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1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2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3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4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5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6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7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8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9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0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1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2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3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4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5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6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7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8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9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0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1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2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3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4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5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6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7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8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9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0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1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2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3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4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5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6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7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8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9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0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1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2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3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4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5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6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7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8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9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14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2141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2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3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4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5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6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7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8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9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0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1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2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3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4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5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6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7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8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9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0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1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2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3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4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5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6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7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8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9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0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1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2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3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4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5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6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7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8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9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0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1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2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3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4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5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6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7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8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9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0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1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2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3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4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5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6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7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8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9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0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1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2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3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4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5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6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7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8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9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0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1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2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3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4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5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6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7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8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9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0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1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2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3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4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5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6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7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8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9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0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1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2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3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4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5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6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7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8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9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0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1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2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3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4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5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6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7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8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9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0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1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2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3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4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5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6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7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8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9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0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1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2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3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4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5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6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7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8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9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0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1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2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3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4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5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6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7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8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9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0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1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2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3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4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5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6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7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8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9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0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1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2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3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4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5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6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7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8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9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0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1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2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3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4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5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6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7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8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9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0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1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2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3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4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5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6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7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8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9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0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1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2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3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4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5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6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7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8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9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0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1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2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3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4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5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6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7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8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9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0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34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2342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3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4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5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6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7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8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9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0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1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2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3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4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5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6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7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8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9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0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1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2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3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4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5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6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7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8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9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0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1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2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3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4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5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6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7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8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9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0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1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2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3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4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5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6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7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8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9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0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1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2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3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4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5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6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7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8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9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0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1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2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3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4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5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6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7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8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9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0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1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2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3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4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5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6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7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8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9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0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1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2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3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4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5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6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7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8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9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0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1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2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3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4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5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6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7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8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9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0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1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2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3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4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5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6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7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8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9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0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1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2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3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4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5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6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7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8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9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0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1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2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3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4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5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6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7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8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9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0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1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2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3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4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5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6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7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8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9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0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1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2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3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4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5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6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7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8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9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0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1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2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3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4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5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6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7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8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9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0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1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2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3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4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5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6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7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8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9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0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1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2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3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4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5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6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7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8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9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0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1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2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3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4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5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6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7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8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9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0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1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2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3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4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5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6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7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8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9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0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1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54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2543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4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5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6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7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8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9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0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1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2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3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4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5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6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7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8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9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0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1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2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3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4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5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6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7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8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9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0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1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2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3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4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5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6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7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8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9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0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1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2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3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4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5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6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7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8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9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0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1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2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3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4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5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6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7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8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9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0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1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2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3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4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5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6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7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8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9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0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1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2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3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4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5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6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7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8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9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0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1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2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3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4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5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6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7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8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9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0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1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2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3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4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5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6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7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8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9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0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1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2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3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4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5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6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7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8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9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0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1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2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3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4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5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6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7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8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9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0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1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2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3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4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5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6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7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8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9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0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1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2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3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4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5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6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7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8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9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0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1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2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3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4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5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6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7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8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9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0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1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2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3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4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5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6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7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8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9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0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1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2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3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4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5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6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7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8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9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0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1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2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3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4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5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6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7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8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9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0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1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2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3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4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5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6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7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8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9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0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1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2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3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4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5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6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7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8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9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0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1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2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74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2744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5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6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7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8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9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0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1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2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3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4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5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6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7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8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9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0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1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2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3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4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5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6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7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8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9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0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1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2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3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4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5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6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7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8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9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0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1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2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3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4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5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6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7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8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9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0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1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2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3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4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5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6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7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8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9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0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1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2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3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4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5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6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7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8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9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0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1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2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3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4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5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6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7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8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9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0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1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2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3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4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5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6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7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8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9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0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1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2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3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4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5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6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7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8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9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0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1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2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3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4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5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6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7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8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9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0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1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2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3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4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5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6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7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8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9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0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1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2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3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4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5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6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7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8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9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0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1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2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3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4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5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6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7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8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9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0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1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2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3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4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5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6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7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8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9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0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1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2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3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4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5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6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7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8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9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0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1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2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3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4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5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6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7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8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9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0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1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2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3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4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5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6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7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8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9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0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1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2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3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4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5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6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7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8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9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0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1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2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3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4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5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6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7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8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9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0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1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2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3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294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136" name="文本框 3135"/>
          <p:cNvSpPr txBox="1"/>
          <p:nvPr/>
        </p:nvSpPr>
        <p:spPr>
          <a:xfrm>
            <a:off x="1397635" y="544195"/>
            <a:ext cx="2586990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p>
            <a:pPr algn="ctr"/>
            <a:r>
              <a:rPr lang="zh-CN" altLang="en-US" sz="27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137" name="图片 3136" descr="W@LFXN]Y1G[2S}S%XUG62Z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2331720"/>
            <a:ext cx="8347075" cy="364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21"/>
    </mc:Choice>
    <mc:Fallback>
      <p:transition advTm="12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56260" y="219075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800735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扩展JCH模型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2780" y="1932305"/>
            <a:ext cx="1657985" cy="1736725"/>
          </a:xfrm>
          <a:prstGeom prst="ellips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p>
            <a:pPr algn="ctr">
              <a:defRPr/>
            </a:pPr>
            <a:endParaRPr lang="zh-HK" altLang="en-US"/>
          </a:p>
        </p:txBody>
      </p:sp>
      <p:grpSp>
        <p:nvGrpSpPr>
          <p:cNvPr id="24" name="组合 23"/>
          <p:cNvGrpSpPr/>
          <p:nvPr/>
        </p:nvGrpSpPr>
        <p:grpSpPr>
          <a:xfrm rot="0">
            <a:off x="3027045" y="735341"/>
            <a:ext cx="227965" cy="5400040"/>
            <a:chOff x="3642650" y="568625"/>
            <a:chExt cx="281278" cy="6356648"/>
          </a:xfrm>
          <a:solidFill>
            <a:srgbClr val="157E9F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3783289" y="568625"/>
              <a:ext cx="0" cy="6356648"/>
            </a:xfrm>
            <a:prstGeom prst="line">
              <a:avLst/>
            </a:prstGeom>
            <a:grpFill/>
            <a:ln w="19050">
              <a:solidFill>
                <a:srgbClr val="157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642650" y="3512067"/>
              <a:ext cx="281278" cy="281278"/>
            </a:xfrm>
            <a:prstGeom prst="ellipse">
              <a:avLst/>
            </a:prstGeom>
            <a:grpFill/>
            <a:ln>
              <a:solidFill>
                <a:srgbClr val="1BB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HK" altLang="en-US"/>
            </a:p>
          </p:txBody>
        </p:sp>
      </p:grpSp>
      <p:grpSp>
        <p:nvGrpSpPr>
          <p:cNvPr id="43" name="Group 12"/>
          <p:cNvGrpSpPr>
            <a:grpSpLocks noChangeAspect="1"/>
          </p:cNvGrpSpPr>
          <p:nvPr/>
        </p:nvGrpSpPr>
        <p:grpSpPr bwMode="auto">
          <a:xfrm rot="0">
            <a:off x="1033780" y="2256790"/>
            <a:ext cx="1104265" cy="1088390"/>
            <a:chOff x="3333" y="1044"/>
            <a:chExt cx="3267" cy="2854"/>
          </a:xfrm>
          <a:solidFill>
            <a:schemeClr val="bg1"/>
          </a:solidFill>
        </p:grpSpPr>
        <p:sp>
          <p:nvSpPr>
            <p:cNvPr id="44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3027045" y="1936750"/>
            <a:ext cx="227965" cy="238760"/>
          </a:xfrm>
          <a:prstGeom prst="ellipse">
            <a:avLst/>
          </a:prstGeom>
          <a:solidFill>
            <a:srgbClr val="157E9F"/>
          </a:solidFill>
          <a:ln>
            <a:solidFill>
              <a:srgbClr val="1BB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3027045" y="4708525"/>
            <a:ext cx="227965" cy="238760"/>
          </a:xfrm>
          <a:prstGeom prst="ellipse">
            <a:avLst/>
          </a:prstGeom>
          <a:solidFill>
            <a:srgbClr val="157E9F"/>
          </a:solidFill>
          <a:ln>
            <a:solidFill>
              <a:srgbClr val="1BB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3255010" y="1821815"/>
            <a:ext cx="288607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一维晶格光超固相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49625" y="3200400"/>
            <a:ext cx="265366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正方晶格光超固相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625" y="4593590"/>
            <a:ext cx="2557780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三角晶格光超辐射超固相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8450" y="3865245"/>
            <a:ext cx="25057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扩展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JCH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是二维模型，程序设计上我们把模型分解成双层三维结构：第一层表示光子，第二层表示原子激发状态。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折角形 21"/>
          <p:cNvSpPr/>
          <p:nvPr/>
        </p:nvSpPr>
        <p:spPr>
          <a:xfrm>
            <a:off x="274320" y="3865245"/>
            <a:ext cx="2530475" cy="1323340"/>
          </a:xfrm>
          <a:prstGeom prst="foldedCorner">
            <a:avLst>
              <a:gd name="adj" fmla="val 23423"/>
            </a:avLst>
          </a:prstGeom>
          <a:noFill/>
          <a:ln w="12700">
            <a:solidFill>
              <a:srgbClr val="157E9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5767070" y="1170305"/>
            <a:ext cx="2902585" cy="1179830"/>
            <a:chOff x="8695" y="1856"/>
            <a:chExt cx="4571" cy="1858"/>
          </a:xfrm>
        </p:grpSpPr>
        <p:pic>
          <p:nvPicPr>
            <p:cNvPr id="72" name="图片 72" descr="G:\0毕业论文\毕业论文图\ze2ga-vonbk-001.pngze2ga-vonbk-00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695" y="1856"/>
              <a:ext cx="3580" cy="1859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1696" y="2083"/>
              <a:ext cx="955" cy="483"/>
            </a:xfrm>
            <a:prstGeom prst="rect">
              <a:avLst/>
            </a:prstGeom>
            <a:noFill/>
            <a:ln w="28575" cmpd="sng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60000"/>
                      <a:lumOff val="40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1D41D5"/>
                  </a:solidFill>
                </a:rPr>
                <a:t>光子</a:t>
              </a:r>
              <a:endParaRPr lang="zh-CN" altLang="en-US" b="1">
                <a:solidFill>
                  <a:srgbClr val="1D41D5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696" y="3043"/>
              <a:ext cx="1570" cy="483"/>
            </a:xfrm>
            <a:prstGeom prst="rect">
              <a:avLst/>
            </a:prstGeom>
            <a:noFill/>
            <a:ln w="28575" cmpd="sng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60000"/>
                      <a:lumOff val="40000"/>
                    </a:schemeClr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zh-CN" altLang="en-US" b="1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</a:rPr>
                <a:t>原子激发</a:t>
              </a:r>
              <a:endParaRPr lang="zh-CN" altLang="en-US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endParaRPr>
            </a:p>
          </p:txBody>
        </p:sp>
      </p:grpSp>
      <p:pic>
        <p:nvPicPr>
          <p:cNvPr id="73" name="图片 73" descr="G:\0毕业论文\毕业论文图\yuv84-xv315-001.pngyuv84-xv315-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1135" y="2417445"/>
            <a:ext cx="3319780" cy="2029460"/>
          </a:xfrm>
          <a:prstGeom prst="rect">
            <a:avLst/>
          </a:prstGeom>
        </p:spPr>
      </p:pic>
      <p:pic>
        <p:nvPicPr>
          <p:cNvPr id="105" name="图片 105" descr="1-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60" y="4513580"/>
            <a:ext cx="3223895" cy="2036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10"/>
    </mc:Choice>
    <mc:Fallback>
      <p:transition advTm="101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024630" y="4323080"/>
            <a:ext cx="4965700" cy="23482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02635" y="897890"/>
            <a:ext cx="2894965" cy="3317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3220" y="903605"/>
            <a:ext cx="2851150" cy="3312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蒙特卡罗模拟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495300" y="1539875"/>
            <a:ext cx="1609725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433070" y="3238500"/>
            <a:ext cx="2459355" cy="534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63220" y="988695"/>
            <a:ext cx="29210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Metropolis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更新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Ising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模型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3220" y="3832860"/>
            <a:ext cx="2735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相变点处临界慢化效应</a:t>
            </a:r>
            <a:endParaRPr lang="zh-CN" altLang="en-US"/>
          </a:p>
        </p:txBody>
      </p:sp>
      <p:graphicFrame>
        <p:nvGraphicFramePr>
          <p:cNvPr id="2" name="对象 -2147482564"/>
          <p:cNvGraphicFramePr>
            <a:graphicFrameLocks noChangeAspect="1"/>
          </p:cNvGraphicFramePr>
          <p:nvPr/>
        </p:nvGraphicFramePr>
        <p:xfrm>
          <a:off x="3515360" y="1373505"/>
          <a:ext cx="195643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66800" imgH="381000" progId="Equation.DSMT4">
                  <p:embed/>
                </p:oleObj>
              </mc:Choice>
              <mc:Fallback>
                <p:oleObj name="" r:id="rId3" imgW="1066800" imgH="381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5360" y="1373505"/>
                        <a:ext cx="1956435" cy="563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302635" y="976630"/>
            <a:ext cx="29419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经典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Worm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算法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Ising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模型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0" name="图片 193" descr="G:\0毕业论文\毕业论文图\wqmc0003.pngwqmc00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99990" y="2442845"/>
            <a:ext cx="999490" cy="102806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对象 -2147482234"/>
          <p:cNvGraphicFramePr>
            <a:graphicFrameLocks noChangeAspect="1"/>
          </p:cNvGraphicFramePr>
          <p:nvPr/>
        </p:nvGraphicFramePr>
        <p:xfrm>
          <a:off x="3568700" y="3470275"/>
          <a:ext cx="2244090" cy="61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6" imgW="1536700" imgH="419100" progId="Equation.DSMT4">
                  <p:embed/>
                </p:oleObj>
              </mc:Choice>
              <mc:Fallback>
                <p:oleObj name="" r:id="rId6" imgW="1536700" imgH="419100" progId="Equation.DSMT4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8700" y="3470275"/>
                        <a:ext cx="2244090" cy="615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492500" y="2601595"/>
            <a:ext cx="14776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引入棒变量：</a:t>
            </a:r>
            <a:endParaRPr lang="zh-CN" altLang="en-US"/>
          </a:p>
        </p:txBody>
      </p:sp>
      <p:pic>
        <p:nvPicPr>
          <p:cNvPr id="22" name="图片 21"/>
          <p:cNvPicPr/>
          <p:nvPr/>
        </p:nvPicPr>
        <p:blipFill>
          <a:blip r:embed="rId8"/>
          <a:stretch>
            <a:fillRect/>
          </a:stretch>
        </p:blipFill>
        <p:spPr>
          <a:xfrm>
            <a:off x="3568700" y="3038475"/>
            <a:ext cx="974090" cy="39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>
            <a:off x="6282690" y="897890"/>
            <a:ext cx="2644140" cy="3317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427470" y="965835"/>
            <a:ext cx="22383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Worm量子MC BH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-2147482544"/>
          <p:cNvGraphicFramePr>
            <a:graphicFrameLocks noChangeAspect="1"/>
          </p:cNvGraphicFramePr>
          <p:nvPr/>
        </p:nvGraphicFramePr>
        <p:xfrm>
          <a:off x="6440170" y="1389380"/>
          <a:ext cx="2430145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9" imgW="1854200" imgH="342900" progId="Equation.DSMT4">
                  <p:embed/>
                </p:oleObj>
              </mc:Choice>
              <mc:Fallback>
                <p:oleObj name="" r:id="rId9" imgW="1854200" imgH="342900" progId="Equation.DSMT4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40170" y="1389380"/>
                        <a:ext cx="2430145" cy="5295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236"/>
          <p:cNvGraphicFramePr>
            <a:graphicFrameLocks noChangeAspect="1"/>
          </p:cNvGraphicFramePr>
          <p:nvPr/>
        </p:nvGraphicFramePr>
        <p:xfrm>
          <a:off x="3389630" y="2000885"/>
          <a:ext cx="2767330" cy="36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1" imgW="2108200" imgH="279400" progId="Equation.DSMT4">
                  <p:embed/>
                </p:oleObj>
              </mc:Choice>
              <mc:Fallback>
                <p:oleObj name="" r:id="rId11" imgW="2108200" imgH="279400" progId="Equation.DSMT4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89630" y="2000885"/>
                        <a:ext cx="2767330" cy="366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42"/>
          <p:cNvGraphicFramePr>
            <a:graphicFrameLocks noChangeAspect="1"/>
          </p:cNvGraphicFramePr>
          <p:nvPr/>
        </p:nvGraphicFramePr>
        <p:xfrm>
          <a:off x="6466205" y="1943735"/>
          <a:ext cx="1624330" cy="56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3" imgW="1130300" imgH="393700" progId="Equation.DSMT4">
                  <p:embed/>
                </p:oleObj>
              </mc:Choice>
              <mc:Fallback>
                <p:oleObj name="" r:id="rId13" imgW="1130300" imgH="393700" progId="Equation.DSMT4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66205" y="1943735"/>
                        <a:ext cx="1624330" cy="563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541"/>
          <p:cNvGraphicFramePr>
            <a:graphicFrameLocks noChangeAspect="1"/>
          </p:cNvGraphicFramePr>
          <p:nvPr/>
        </p:nvGraphicFramePr>
        <p:xfrm>
          <a:off x="6489065" y="2890520"/>
          <a:ext cx="2129790" cy="119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5" imgW="1625600" imgH="990600" progId="Equation.DSMT4">
                  <p:embed/>
                </p:oleObj>
              </mc:Choice>
              <mc:Fallback>
                <p:oleObj name="" r:id="rId15" imgW="1625600" imgH="990600" progId="Equation.DSMT4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89065" y="2890520"/>
                        <a:ext cx="2129790" cy="11950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6401435" y="2507615"/>
            <a:ext cx="1826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以BH模型为例</a:t>
            </a:r>
            <a:endParaRPr lang="zh-CN" altLang="en-US"/>
          </a:p>
        </p:txBody>
      </p:sp>
      <p:pic>
        <p:nvPicPr>
          <p:cNvPr id="35" name="图片 193" descr="G:\0毕业论文\毕业论文图\wqmc0004.pngwqmc000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493260" y="4704080"/>
            <a:ext cx="4377055" cy="160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3969385" y="6180455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时间方向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69385" y="4863465"/>
            <a:ext cx="490220" cy="1193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空间方向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969385" y="4340225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数据结构</a:t>
            </a:r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14" name="对象 -2147482539"/>
          <p:cNvGraphicFramePr>
            <a:graphicFrameLocks noChangeAspect="1"/>
          </p:cNvGraphicFramePr>
          <p:nvPr/>
        </p:nvGraphicFramePr>
        <p:xfrm>
          <a:off x="161290" y="4424680"/>
          <a:ext cx="2444115" cy="6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18" imgW="1435100" imgH="355600" progId="Equation.DSMT4">
                  <p:embed/>
                </p:oleObj>
              </mc:Choice>
              <mc:Fallback>
                <p:oleObj name="" r:id="rId18" imgW="1435100" imgH="355600" progId="Equation.DSMT4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61290" y="4424680"/>
                        <a:ext cx="2444115" cy="6134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-2147482539"/>
          <p:cNvGraphicFramePr>
            <a:graphicFrameLocks noChangeAspect="1"/>
          </p:cNvGraphicFramePr>
          <p:nvPr/>
        </p:nvGraphicFramePr>
        <p:xfrm>
          <a:off x="86360" y="4978400"/>
          <a:ext cx="2426970" cy="60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20" imgW="1854200" imgH="457200" progId="Equation.DSMT4">
                  <p:embed/>
                </p:oleObj>
              </mc:Choice>
              <mc:Fallback>
                <p:oleObj name="" r:id="rId20" imgW="1854200" imgH="457200" progId="Equation.DSMT4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6360" y="4978400"/>
                        <a:ext cx="2426970" cy="605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539"/>
          <p:cNvGraphicFramePr>
            <a:graphicFrameLocks noChangeAspect="1"/>
          </p:cNvGraphicFramePr>
          <p:nvPr/>
        </p:nvGraphicFramePr>
        <p:xfrm>
          <a:off x="161290" y="5623560"/>
          <a:ext cx="3703955" cy="57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2" imgW="2971800" imgH="482600" progId="Equation.DSMT4">
                  <p:embed/>
                </p:oleObj>
              </mc:Choice>
              <mc:Fallback>
                <p:oleObj name="" r:id="rId22" imgW="2971800" imgH="482600" progId="Equation.DSMT4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61290" y="5623560"/>
                        <a:ext cx="3703955" cy="576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539"/>
          <p:cNvGraphicFramePr>
            <a:graphicFrameLocks noChangeAspect="1"/>
          </p:cNvGraphicFramePr>
          <p:nvPr/>
        </p:nvGraphicFramePr>
        <p:xfrm>
          <a:off x="161290" y="6376670"/>
          <a:ext cx="334645" cy="18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4" imgW="279400" imgH="139700" progId="Equation.DSMT4">
                  <p:embed/>
                </p:oleObj>
              </mc:Choice>
              <mc:Fallback>
                <p:oleObj name="" r:id="rId24" imgW="279400" imgH="139700" progId="Equation.DSMT4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61290" y="6376670"/>
                        <a:ext cx="334645" cy="185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图片 59" descr="`(0~YQ2G8T4XQ1C83P33PA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3090" y="6180455"/>
            <a:ext cx="3279140" cy="51879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97"/>
    </mc:Choice>
    <mc:Fallback>
      <p:transition advTm="99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需测量物理量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7900" y="1358265"/>
            <a:ext cx="1479550" cy="553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Clr>
                <a:srgbClr val="157E9F"/>
              </a:buClr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超流密度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7900" y="2266315"/>
            <a:ext cx="1484630" cy="553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157E9F"/>
              </a:buClr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结构因子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9170" y="4130675"/>
            <a:ext cx="1625600" cy="553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157E9F"/>
              </a:buClr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关联函数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9170" y="5213350"/>
            <a:ext cx="1484630" cy="553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157E9F"/>
              </a:buClr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动量分布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7900" y="3174365"/>
            <a:ext cx="1230630" cy="553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157E9F"/>
              </a:buClr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压缩率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2828290" y="1132840"/>
          <a:ext cx="2001520" cy="7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" imgW="1168400" imgH="482600" progId="Equation.DSMT4">
                  <p:embed/>
                </p:oleObj>
              </mc:Choice>
              <mc:Fallback>
                <p:oleObj name="" r:id="rId1" imgW="1168400" imgH="482600" progId="Equation.DSMT4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28290" y="1132840"/>
                        <a:ext cx="2001520" cy="7816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829600" y="2317750"/>
          <a:ext cx="1953260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3" imgW="1206500" imgH="279400" progId="Equation.DSMT4">
                  <p:embed/>
                </p:oleObj>
              </mc:Choice>
              <mc:Fallback>
                <p:oleObj name="" r:id="rId3" imgW="1206500" imgH="279400" progId="Equation.DSMT4">
                  <p:embed/>
                  <p:pic>
                    <p:nvPicPr>
                      <p:cNvPr id="0" name="图片 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9600" y="2317750"/>
                        <a:ext cx="1953260" cy="4114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028565" y="2301240"/>
          <a:ext cx="2952327" cy="41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5" imgW="1727200" imgH="266700" progId="Equation.DSMT4">
                  <p:embed/>
                </p:oleObj>
              </mc:Choice>
              <mc:Fallback>
                <p:oleObj name="" r:id="rId5" imgW="1727200" imgH="266700" progId="Equation.DSMT4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8565" y="2301240"/>
                        <a:ext cx="2952327" cy="4104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2829560" y="3119755"/>
          <a:ext cx="381571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3856355" imgH="759460" progId="Equation.DSMT4">
                  <p:embed/>
                </p:oleObj>
              </mc:Choice>
              <mc:Fallback>
                <p:oleObj name="" r:id="rId7" imgW="3856355" imgH="759460" progId="Equation.DSMT4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29560" y="3119755"/>
                        <a:ext cx="3815715" cy="6477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2829560" y="4189730"/>
          <a:ext cx="2000250" cy="4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9" imgW="1028700" imgH="279400" progId="Equation.DSMT4">
                  <p:embed/>
                </p:oleObj>
              </mc:Choice>
              <mc:Fallback>
                <p:oleObj name="" r:id="rId9" imgW="1028700" imgH="279400" progId="Equation.DSMT4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9560" y="4189730"/>
                        <a:ext cx="2000250" cy="41021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2829560" y="5046345"/>
          <a:ext cx="3009900" cy="72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11" imgW="1765300" imgH="495300" progId="Equation.DSMT4">
                  <p:embed/>
                </p:oleObj>
              </mc:Choice>
              <mc:Fallback>
                <p:oleObj name="" r:id="rId11" imgW="1765300" imgH="495300" progId="Equation.DSMT4">
                  <p:embed/>
                  <p:pic>
                    <p:nvPicPr>
                      <p:cNvPr id="0" name="图片 6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29560" y="5046345"/>
                        <a:ext cx="3009900" cy="72009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80"/>
    </mc:Choice>
    <mc:Fallback>
      <p:transition advTm="88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超辐射超固相的判断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705" y="1353185"/>
          <a:ext cx="8347710" cy="403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/>
                <a:gridCol w="1743710"/>
                <a:gridCol w="2108835"/>
                <a:gridCol w="1824355"/>
                <a:gridCol w="1242060"/>
              </a:tblGrid>
              <a:tr h="14173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157E9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超辐射固体相</a:t>
                      </a: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(SRS)</a:t>
                      </a:r>
                      <a:endParaRPr lang="zh-CN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57E9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超辐射超流相</a:t>
                      </a: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(SRSF)</a:t>
                      </a: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57E9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超辐射超固相</a:t>
                      </a:r>
                      <a:r>
                        <a:rPr lang="en-US" altLang="zh-CN" sz="1800" b="1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(</a:t>
                      </a:r>
                      <a:r>
                        <a:rPr lang="en-US" altLang="zh-CN" sz="1800" b="1" dirty="0" err="1" smtClean="0">
                          <a:solidFill>
                            <a:srgbClr val="FFC000"/>
                          </a:solidFill>
                          <a:sym typeface="+mn-ea"/>
                        </a:rPr>
                        <a:t>SRSS)</a:t>
                      </a:r>
                      <a:endParaRPr lang="en-US" altLang="zh-CN" sz="1800" b="1" dirty="0" err="1" smtClean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157E9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绝缘相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(MI)</a:t>
                      </a: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57E9F"/>
                    </a:solidFill>
                  </a:tcPr>
                </a:tc>
              </a:tr>
              <a:tr h="891540"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超流密度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 b="1" dirty="0" err="1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</a:tr>
              <a:tr h="923925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结构因子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 b="1" dirty="0" err="1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</a:tr>
              <a:tr h="8045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压缩率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 b="1" dirty="0" err="1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8E5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对象 -2147482463"/>
          <p:cNvGraphicFramePr>
            <a:graphicFrameLocks noChangeAspect="1"/>
          </p:cNvGraphicFramePr>
          <p:nvPr/>
        </p:nvGraphicFramePr>
        <p:xfrm>
          <a:off x="853440" y="4970145"/>
          <a:ext cx="630555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57200" imgH="304800" progId="Equation.DSMT4">
                  <p:embed/>
                </p:oleObj>
              </mc:Choice>
              <mc:Fallback>
                <p:oleObj name="" r:id="rId2" imgW="457200" imgH="304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3440" y="4970145"/>
                        <a:ext cx="630555" cy="445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463"/>
          <p:cNvGraphicFramePr>
            <a:graphicFrameLocks noChangeAspect="1"/>
          </p:cNvGraphicFramePr>
          <p:nvPr/>
        </p:nvGraphicFramePr>
        <p:xfrm>
          <a:off x="915670" y="4119880"/>
          <a:ext cx="506095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304800" imgH="279400" progId="Equation.DSMT4">
                  <p:embed/>
                </p:oleObj>
              </mc:Choice>
              <mc:Fallback>
                <p:oleObj name="" r:id="rId4" imgW="304800" imgH="2794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670" y="4119880"/>
                        <a:ext cx="506095" cy="448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-2147482463"/>
          <p:cNvGraphicFramePr>
            <a:graphicFrameLocks noChangeAspect="1"/>
          </p:cNvGraphicFramePr>
          <p:nvPr/>
        </p:nvGraphicFramePr>
        <p:xfrm>
          <a:off x="960120" y="3275965"/>
          <a:ext cx="501015" cy="39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" imgW="316865" imgH="254000" progId="Equation.DSMT4">
                  <p:embed/>
                </p:oleObj>
              </mc:Choice>
              <mc:Fallback>
                <p:oleObj name="" r:id="rId6" imgW="316865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0120" y="3275965"/>
                        <a:ext cx="501015" cy="393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463"/>
          <p:cNvGraphicFramePr>
            <a:graphicFrameLocks noChangeAspect="1"/>
          </p:cNvGraphicFramePr>
          <p:nvPr/>
        </p:nvGraphicFramePr>
        <p:xfrm>
          <a:off x="2061210" y="4720590"/>
          <a:ext cx="1305560" cy="56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571500" imgH="254000" progId="Equation.DSMT4">
                  <p:embed/>
                </p:oleObj>
              </mc:Choice>
              <mc:Fallback>
                <p:oleObj name="" r:id="rId8" imgW="5715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61210" y="4720590"/>
                        <a:ext cx="1305560" cy="5676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-2147482463"/>
          <p:cNvGraphicFramePr>
            <a:graphicFrameLocks noChangeAspect="1"/>
          </p:cNvGraphicFramePr>
          <p:nvPr/>
        </p:nvGraphicFramePr>
        <p:xfrm>
          <a:off x="4072255" y="4719320"/>
          <a:ext cx="1309250" cy="5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0" imgW="571500" imgH="254000" progId="Equation.DSMT4">
                  <p:embed/>
                </p:oleObj>
              </mc:Choice>
              <mc:Fallback>
                <p:oleObj name="" r:id="rId10" imgW="5715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72255" y="4719320"/>
                        <a:ext cx="1309250" cy="56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463"/>
          <p:cNvGraphicFramePr>
            <a:graphicFrameLocks noChangeAspect="1"/>
          </p:cNvGraphicFramePr>
          <p:nvPr/>
        </p:nvGraphicFramePr>
        <p:xfrm>
          <a:off x="6023610" y="4720590"/>
          <a:ext cx="1309250" cy="5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571500" imgH="254000" progId="Equation.DSMT4">
                  <p:embed/>
                </p:oleObj>
              </mc:Choice>
              <mc:Fallback>
                <p:oleObj name="" r:id="rId11" imgW="5715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23610" y="4720590"/>
                        <a:ext cx="1309250" cy="56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463"/>
          <p:cNvGraphicFramePr>
            <a:graphicFrameLocks noChangeAspect="1"/>
          </p:cNvGraphicFramePr>
          <p:nvPr/>
        </p:nvGraphicFramePr>
        <p:xfrm>
          <a:off x="2207895" y="3856355"/>
          <a:ext cx="907801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419100" imgH="241300" progId="Equation.DSMT4">
                  <p:embed/>
                </p:oleObj>
              </mc:Choice>
              <mc:Fallback>
                <p:oleObj name="" r:id="rId12" imgW="41910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07895" y="3856355"/>
                        <a:ext cx="907801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463"/>
          <p:cNvGraphicFramePr>
            <a:graphicFrameLocks noChangeAspect="1"/>
          </p:cNvGraphicFramePr>
          <p:nvPr/>
        </p:nvGraphicFramePr>
        <p:xfrm>
          <a:off x="2182495" y="2991485"/>
          <a:ext cx="958215" cy="51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4" imgW="419100" imgH="228600" progId="Equation.DSMT4">
                  <p:embed/>
                </p:oleObj>
              </mc:Choice>
              <mc:Fallback>
                <p:oleObj name="" r:id="rId14" imgW="4191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82495" y="2991485"/>
                        <a:ext cx="958215" cy="511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-2147482463"/>
          <p:cNvGraphicFramePr>
            <a:graphicFrameLocks noChangeAspect="1"/>
          </p:cNvGraphicFramePr>
          <p:nvPr/>
        </p:nvGraphicFramePr>
        <p:xfrm>
          <a:off x="4191000" y="3841750"/>
          <a:ext cx="909978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16" imgW="419100" imgH="241300" progId="Equation.DSMT4">
                  <p:embed/>
                </p:oleObj>
              </mc:Choice>
              <mc:Fallback>
                <p:oleObj name="" r:id="rId16" imgW="41910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91000" y="3841750"/>
                        <a:ext cx="909978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-2147482463"/>
          <p:cNvGraphicFramePr>
            <a:graphicFrameLocks noChangeAspect="1"/>
          </p:cNvGraphicFramePr>
          <p:nvPr/>
        </p:nvGraphicFramePr>
        <p:xfrm>
          <a:off x="6114415" y="3841750"/>
          <a:ext cx="907857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18" imgW="419100" imgH="241300" progId="Equation.DSMT4">
                  <p:embed/>
                </p:oleObj>
              </mc:Choice>
              <mc:Fallback>
                <p:oleObj name="" r:id="rId18" imgW="41910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14415" y="3841750"/>
                        <a:ext cx="907857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463"/>
          <p:cNvGraphicFramePr>
            <a:graphicFrameLocks noChangeAspect="1"/>
          </p:cNvGraphicFramePr>
          <p:nvPr/>
        </p:nvGraphicFramePr>
        <p:xfrm>
          <a:off x="7684135" y="3856355"/>
          <a:ext cx="909978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9" imgW="419100" imgH="241300" progId="Equation.DSMT4">
                  <p:embed/>
                </p:oleObj>
              </mc:Choice>
              <mc:Fallback>
                <p:oleObj name="" r:id="rId19" imgW="41910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84135" y="3856355"/>
                        <a:ext cx="909978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463"/>
          <p:cNvGraphicFramePr>
            <a:graphicFrameLocks noChangeAspect="1"/>
          </p:cNvGraphicFramePr>
          <p:nvPr/>
        </p:nvGraphicFramePr>
        <p:xfrm>
          <a:off x="7636510" y="2991485"/>
          <a:ext cx="957705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20" imgW="419100" imgH="228600" progId="Equation.DSMT4">
                  <p:embed/>
                </p:oleObj>
              </mc:Choice>
              <mc:Fallback>
                <p:oleObj name="" r:id="rId20" imgW="4191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36510" y="2991485"/>
                        <a:ext cx="957705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463"/>
          <p:cNvGraphicFramePr>
            <a:graphicFrameLocks noChangeAspect="1"/>
          </p:cNvGraphicFramePr>
          <p:nvPr/>
        </p:nvGraphicFramePr>
        <p:xfrm>
          <a:off x="6075045" y="2992120"/>
          <a:ext cx="986340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1" imgW="431800" imgH="228600" progId="Equation.DSMT4">
                  <p:embed/>
                </p:oleObj>
              </mc:Choice>
              <mc:Fallback>
                <p:oleObj name="" r:id="rId21" imgW="4318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75045" y="2992120"/>
                        <a:ext cx="986340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-2147482463"/>
          <p:cNvGraphicFramePr>
            <a:graphicFrameLocks noChangeAspect="1"/>
          </p:cNvGraphicFramePr>
          <p:nvPr/>
        </p:nvGraphicFramePr>
        <p:xfrm>
          <a:off x="4152900" y="3006725"/>
          <a:ext cx="986340" cy="5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23" imgW="431800" imgH="228600" progId="Equation.DSMT4">
                  <p:embed/>
                </p:oleObj>
              </mc:Choice>
              <mc:Fallback>
                <p:oleObj name="" r:id="rId23" imgW="4318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152900" y="3006725"/>
                        <a:ext cx="986340" cy="5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38"/>
    </mc:Choice>
    <mc:Fallback>
      <p:transition advTm="73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35"/>
            <a:ext cx="2275205" cy="685927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8751" y="3382844"/>
            <a:ext cx="1182370" cy="697865"/>
          </a:xfrm>
          <a:prstGeom prst="rect">
            <a:avLst/>
          </a:prstGeom>
        </p:spPr>
        <p:txBody>
          <a:bodyPr wrap="none" lIns="68576" tIns="34288" rIns="68576" bIns="34288">
            <a:spAutoFit/>
          </a:bodyPr>
          <a:lstStyle/>
          <a:p>
            <a:r>
              <a:rPr kumimoji="1" lang="zh-CN" altLang="en-US" sz="41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kumimoji="1" lang="zh-CN" altLang="en-US" sz="41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21025" y="1151890"/>
            <a:ext cx="2484755" cy="655320"/>
            <a:chOff x="5485" y="3034"/>
            <a:chExt cx="3913" cy="1032"/>
          </a:xfrm>
        </p:grpSpPr>
        <p:sp>
          <p:nvSpPr>
            <p:cNvPr id="69" name="文本框 68"/>
            <p:cNvSpPr txBox="1"/>
            <p:nvPr/>
          </p:nvSpPr>
          <p:spPr>
            <a:xfrm>
              <a:off x="6537" y="303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研究背景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5485" y="3159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485" y="3088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570" y="3658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Background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38215" y="1152000"/>
            <a:ext cx="2780665" cy="687705"/>
            <a:chOff x="9360" y="2999"/>
            <a:chExt cx="4379" cy="1083"/>
          </a:xfrm>
        </p:grpSpPr>
        <p:sp>
          <p:nvSpPr>
            <p:cNvPr id="70" name="文本框 69"/>
            <p:cNvSpPr txBox="1"/>
            <p:nvPr/>
          </p:nvSpPr>
          <p:spPr>
            <a:xfrm>
              <a:off x="10411" y="2999"/>
              <a:ext cx="3328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研究思路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9360" y="3124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9360" y="3053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0411" y="3686"/>
              <a:ext cx="3328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ideas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148965" y="2533290"/>
            <a:ext cx="2474595" cy="662940"/>
            <a:chOff x="5462" y="5004"/>
            <a:chExt cx="3897" cy="1044"/>
          </a:xfrm>
        </p:grpSpPr>
        <p:sp>
          <p:nvSpPr>
            <p:cNvPr id="71" name="文本框 70"/>
            <p:cNvSpPr txBox="1"/>
            <p:nvPr/>
          </p:nvSpPr>
          <p:spPr>
            <a:xfrm>
              <a:off x="6488" y="500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研究内容（一）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2" y="5110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462" y="5039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530" y="5652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Contents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21025" y="3960135"/>
            <a:ext cx="2700020" cy="656590"/>
            <a:chOff x="9351" y="5004"/>
            <a:chExt cx="4252" cy="1034"/>
          </a:xfrm>
        </p:grpSpPr>
        <p:sp>
          <p:nvSpPr>
            <p:cNvPr id="72" name="文本框 71"/>
            <p:cNvSpPr txBox="1"/>
            <p:nvPr/>
          </p:nvSpPr>
          <p:spPr>
            <a:xfrm>
              <a:off x="10363" y="500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总结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9351" y="5110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9351" y="5039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411" y="5642"/>
              <a:ext cx="3192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 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73845" y="5407037"/>
            <a:ext cx="2469355" cy="705309"/>
            <a:chOff x="9351" y="6946"/>
            <a:chExt cx="3889" cy="1111"/>
          </a:xfrm>
        </p:grpSpPr>
        <p:grpSp>
          <p:nvGrpSpPr>
            <p:cNvPr id="8" name="组合 7"/>
            <p:cNvGrpSpPr/>
            <p:nvPr/>
          </p:nvGrpSpPr>
          <p:grpSpPr>
            <a:xfrm>
              <a:off x="9351" y="6946"/>
              <a:ext cx="3833" cy="1013"/>
              <a:chOff x="9351" y="6946"/>
              <a:chExt cx="3833" cy="1013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10355" y="7020"/>
                <a:ext cx="2829" cy="614"/>
              </a:xfrm>
              <a:prstGeom prst="rect">
                <a:avLst/>
              </a:prstGeom>
              <a:noFill/>
            </p:spPr>
            <p:txBody>
              <a:bodyPr wrap="square" lIns="68576" tIns="34288" rIns="68576" bIns="34288" rtlCol="0">
                <a:spAutoFit/>
              </a:bodyPr>
              <a:lstStyle/>
              <a:p>
                <a:r>
                  <a:rPr lang="zh-CN" altLang="en-US" sz="2100" b="1" dirty="0">
                    <a:solidFill>
                      <a:srgbClr val="157E9F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致谢</a:t>
                </a:r>
                <a:endPara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9351" y="7126"/>
                <a:ext cx="978" cy="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76" tIns="34288" rIns="68576" bIns="34288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9459" y="6946"/>
                <a:ext cx="978" cy="978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文本框 145"/>
            <p:cNvSpPr txBox="1"/>
            <p:nvPr/>
          </p:nvSpPr>
          <p:spPr>
            <a:xfrm>
              <a:off x="10411" y="7661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Acknowledgements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49" name="Picture 1" descr="F:\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" y="1341919"/>
            <a:ext cx="135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038215" y="2531385"/>
            <a:ext cx="2474595" cy="662940"/>
            <a:chOff x="5462" y="5004"/>
            <a:chExt cx="3897" cy="1044"/>
          </a:xfrm>
        </p:grpSpPr>
        <p:sp>
          <p:nvSpPr>
            <p:cNvPr id="11" name="文本框 10"/>
            <p:cNvSpPr txBox="1"/>
            <p:nvPr/>
          </p:nvSpPr>
          <p:spPr>
            <a:xfrm>
              <a:off x="6488" y="500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研究内容（二）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62" y="5110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62" y="5039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30" y="5652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Contents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26"/>
    </mc:Choice>
    <mc:Fallback>
      <p:transition advTm="142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一维晶格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778000"/>
            <a:ext cx="3582670" cy="3094990"/>
          </a:xfrm>
          <a:prstGeom prst="rect">
            <a:avLst/>
          </a:prstGeom>
        </p:spPr>
      </p:pic>
      <p:pic>
        <p:nvPicPr>
          <p:cNvPr id="5" name="图片 4" descr="3-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923290"/>
            <a:ext cx="4315460" cy="514032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94410" y="4872990"/>
            <a:ext cx="1744980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平均场相图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77130" y="6248400"/>
            <a:ext cx="314896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ctr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3-2. WQMC方法模拟的结果：(a)粒子数密度 (b)结构因子 (c)超流密度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853680" y="2312670"/>
            <a:ext cx="1205230" cy="1029970"/>
            <a:chOff x="12086" y="4670"/>
            <a:chExt cx="1898" cy="1622"/>
          </a:xfrm>
        </p:grpSpPr>
        <p:sp>
          <p:nvSpPr>
            <p:cNvPr id="6" name="文本框 5"/>
            <p:cNvSpPr txBox="1"/>
            <p:nvPr/>
          </p:nvSpPr>
          <p:spPr>
            <a:xfrm>
              <a:off x="12324" y="4865"/>
              <a:ext cx="1442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两相共存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一级相变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无超固体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云形标注 6"/>
            <p:cNvSpPr/>
            <p:nvPr/>
          </p:nvSpPr>
          <p:spPr>
            <a:xfrm>
              <a:off x="12086" y="4670"/>
              <a:ext cx="1898" cy="1622"/>
            </a:xfrm>
            <a:prstGeom prst="cloudCallout">
              <a:avLst>
                <a:gd name="adj1" fmla="val -59735"/>
                <a:gd name="adj2" fmla="val 45035"/>
              </a:avLst>
            </a:prstGeom>
            <a:noFill/>
            <a:ln w="28575" cmpd="dbl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71"/>
    </mc:Choice>
    <mc:Fallback>
      <p:transition advTm="6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一维晶格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3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077595"/>
            <a:ext cx="3947160" cy="4702810"/>
          </a:xfrm>
          <a:prstGeom prst="rect">
            <a:avLst/>
          </a:prstGeom>
        </p:spPr>
      </p:pic>
      <p:pic>
        <p:nvPicPr>
          <p:cNvPr id="3" name="图片 2" descr="3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40" y="1077595"/>
            <a:ext cx="4214495" cy="454533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989330" y="6182995"/>
            <a:ext cx="314896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ctr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3-3. WQMC方法模拟的结果：(a)粒子数密度 (b)结构因子 (c)超流密度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33950" y="6182995"/>
            <a:ext cx="323532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ctr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3-4.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位置</a:t>
            </a:r>
            <a:r>
              <a:rPr lang="en-US" altLang="zh-CN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函数的上下层的局部光子密度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局部原子激发密度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孤子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特征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67"/>
    </mc:Choice>
    <mc:Fallback>
      <p:transition advTm="56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858760" y="3231515"/>
            <a:ext cx="1205230" cy="1029970"/>
            <a:chOff x="12086" y="4670"/>
            <a:chExt cx="1898" cy="1622"/>
          </a:xfrm>
        </p:grpSpPr>
        <p:sp>
          <p:nvSpPr>
            <p:cNvPr id="18" name="文本框 17"/>
            <p:cNvSpPr txBox="1"/>
            <p:nvPr/>
          </p:nvSpPr>
          <p:spPr>
            <a:xfrm>
              <a:off x="12324" y="4865"/>
              <a:ext cx="1442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两相共存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一级相变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无超固体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云形标注 18"/>
            <p:cNvSpPr/>
            <p:nvPr/>
          </p:nvSpPr>
          <p:spPr>
            <a:xfrm>
              <a:off x="12086" y="4670"/>
              <a:ext cx="1898" cy="1622"/>
            </a:xfrm>
            <a:prstGeom prst="cloudCallout">
              <a:avLst>
                <a:gd name="adj1" fmla="val -59735"/>
                <a:gd name="adj2" fmla="val 45035"/>
              </a:avLst>
            </a:prstGeom>
            <a:noFill/>
            <a:ln w="28575" cmpd="dbl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正方晶格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1-16-a5"/>
          <p:cNvPicPr>
            <a:picLocks noChangeAspect="1"/>
          </p:cNvPicPr>
          <p:nvPr/>
        </p:nvPicPr>
        <p:blipFill>
          <a:blip r:embed="rId1"/>
          <a:srcRect l="7333"/>
          <a:stretch>
            <a:fillRect/>
          </a:stretch>
        </p:blipFill>
        <p:spPr>
          <a:xfrm>
            <a:off x="0" y="1864995"/>
            <a:ext cx="3859530" cy="27305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984809" y="738003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309110" y="844550"/>
            <a:ext cx="3432810" cy="5469255"/>
            <a:chOff x="7592" y="1330"/>
            <a:chExt cx="5406" cy="8613"/>
          </a:xfrm>
        </p:grpSpPr>
        <p:pic>
          <p:nvPicPr>
            <p:cNvPr id="7" name="图片 193" descr="G:\0毕业论文\毕业论文图\fig6_a_squarenn.pngfig6_a_squarenn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616" y="1330"/>
              <a:ext cx="5266" cy="206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图片 48" descr="G:\0毕业论文\毕业论文图\fig6_b_squaresqe.pngfig6_b_squaresq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615" y="3396"/>
              <a:ext cx="5267" cy="1693"/>
            </a:xfrm>
            <a:prstGeom prst="rect">
              <a:avLst/>
            </a:prstGeom>
          </p:spPr>
        </p:pic>
        <p:pic>
          <p:nvPicPr>
            <p:cNvPr id="34" name="图片 49" descr="G:\0毕业论文\毕业论文图\fig6_c_squarers.jpgfig6_c_squarers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616" y="5125"/>
              <a:ext cx="5267" cy="2476"/>
            </a:xfrm>
            <a:prstGeom prst="rect">
              <a:avLst/>
            </a:prstGeom>
          </p:spPr>
        </p:pic>
        <p:pic>
          <p:nvPicPr>
            <p:cNvPr id="6" name="图片 50" descr="fig6_d_squaresqb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2" y="7637"/>
              <a:ext cx="5407" cy="230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209415" y="6274435"/>
            <a:ext cx="408876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3-6.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WQMC方法模拟的结果：(a)粒子数密度 (b)结构因子 (c)超流密度 (d) 总结构因子统计直方图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8595" y="4766945"/>
            <a:ext cx="37223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Phys. Rev. A  90, 043801 (2014)</a:t>
            </a:r>
            <a:endParaRPr lang="en-US" altLang="zh-CN" i="1" dirty="0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6245" y="6274730"/>
            <a:ext cx="3548380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平均场描述正方晶格的相图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880" y="212725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9780" y="527558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平均场方法：有超固体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54"/>
    </mc:Choice>
    <mc:Fallback>
      <p:transition advTm="195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852670" cy="62103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三角晶格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光超固体：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超流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固体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超辐射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共存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78069" y="815972"/>
            <a:ext cx="3345819" cy="5404506"/>
            <a:chOff x="3241" y="-59"/>
            <a:chExt cx="5269" cy="8511"/>
          </a:xfrm>
        </p:grpSpPr>
        <p:pic>
          <p:nvPicPr>
            <p:cNvPr id="62" name="图片 193" descr="G:\Downloads\fig8_a_tritn.pngfig8_a_tritn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243" y="-59"/>
              <a:ext cx="5267" cy="20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" name="图片 48" descr="G:\0毕业论文\毕业论文图\fig6_b_squaresqe.pngfig6_b_squaresq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1" y="1996"/>
              <a:ext cx="5267" cy="2078"/>
            </a:xfrm>
            <a:prstGeom prst="rect">
              <a:avLst/>
            </a:prstGeom>
          </p:spPr>
        </p:pic>
        <p:pic>
          <p:nvPicPr>
            <p:cNvPr id="66" name="图片 49" descr="G:\0毕业论文\毕业论文图\fig6_c_squarers.jpgfig6_c_squarer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" y="4074"/>
              <a:ext cx="5267" cy="2079"/>
            </a:xfrm>
            <a:prstGeom prst="rect">
              <a:avLst/>
            </a:prstGeom>
          </p:spPr>
        </p:pic>
        <p:pic>
          <p:nvPicPr>
            <p:cNvPr id="67" name="图片 50" descr="fig6_d_squaresqb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3" y="6135"/>
              <a:ext cx="5267" cy="2317"/>
            </a:xfrm>
            <a:prstGeom prst="rect">
              <a:avLst/>
            </a:prstGeom>
          </p:spPr>
        </p:pic>
      </p:grpSp>
      <p:pic>
        <p:nvPicPr>
          <p:cNvPr id="12" name="图片 11" descr="3-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" y="1481455"/>
            <a:ext cx="4399915" cy="333946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787265" y="6289200"/>
            <a:ext cx="345249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 </a:t>
            </a:r>
            <a:r>
              <a:rPr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WQMC方法模拟的结果：(a)粒子数密度 (b)结构因子 (c)超流密度 (d) 压缩率</a:t>
            </a:r>
            <a:endParaRPr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715" y="6289040"/>
            <a:ext cx="327850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3-7.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整体相图：红色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WQMC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方法模拟的结果，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彩色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表示平均场超流序参量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云形标注 21"/>
          <p:cNvSpPr/>
          <p:nvPr/>
        </p:nvSpPr>
        <p:spPr>
          <a:xfrm>
            <a:off x="3392170" y="4749165"/>
            <a:ext cx="1112520" cy="915670"/>
          </a:xfrm>
          <a:prstGeom prst="cloudCallout">
            <a:avLst>
              <a:gd name="adj1" fmla="val 78538"/>
              <a:gd name="adj2" fmla="val -6588"/>
            </a:avLst>
          </a:prstGeom>
          <a:noFill/>
          <a:ln w="28575" cmpd="dbl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16630" y="4946015"/>
            <a:ext cx="9251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连续相变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有超固体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5"/>
    </mc:Choice>
    <mc:Fallback>
      <p:transition advTm="65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5226685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三角晶格光超固体：光子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动量空间凝聚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3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185" y="1557020"/>
            <a:ext cx="7343140" cy="355155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206115" y="5764530"/>
            <a:ext cx="3642995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3-9.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结构因子和动量分布在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空间的分布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-2147482339"/>
          <p:cNvGraphicFramePr>
            <a:graphicFrameLocks noChangeAspect="1"/>
          </p:cNvGraphicFramePr>
          <p:nvPr/>
        </p:nvGraphicFramePr>
        <p:xfrm>
          <a:off x="2301875" y="1125220"/>
          <a:ext cx="118681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98500" imgH="254000" progId="Equation.DSMT4">
                  <p:embed/>
                </p:oleObj>
              </mc:Choice>
              <mc:Fallback>
                <p:oleObj name="" r:id="rId2" imgW="6985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1875" y="1125220"/>
                        <a:ext cx="118681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339"/>
          <p:cNvGraphicFramePr>
            <a:graphicFrameLocks noChangeAspect="1"/>
          </p:cNvGraphicFramePr>
          <p:nvPr/>
        </p:nvGraphicFramePr>
        <p:xfrm>
          <a:off x="6049010" y="1125220"/>
          <a:ext cx="1037785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609600" imgH="254000" progId="Equation.DSMT4">
                  <p:embed/>
                </p:oleObj>
              </mc:Choice>
              <mc:Fallback>
                <p:oleObj name="" r:id="rId4" imgW="6096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9010" y="1125220"/>
                        <a:ext cx="1037785" cy="4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9625"/>
            <a:ext cx="1857375" cy="2051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47"/>
    </mc:Choice>
    <mc:Fallback>
      <p:transition advTm="54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三角晶格冷原子超固体相变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164514" y="783088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7" name="图片 6" descr="Q2T~FPBXZ71`{878H%YHA7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" y="2416175"/>
            <a:ext cx="3402965" cy="3596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FSCZN_06M))0{8H7RS{(XK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" y="956310"/>
            <a:ext cx="2371725" cy="552450"/>
          </a:xfrm>
          <a:prstGeom prst="rect">
            <a:avLst/>
          </a:prstGeom>
        </p:spPr>
      </p:pic>
      <p:pic>
        <p:nvPicPr>
          <p:cNvPr id="9" name="图片 8" descr="IF7`~IM{J}DW}O44{T7M8D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724025"/>
            <a:ext cx="3402965" cy="476885"/>
          </a:xfrm>
          <a:prstGeom prst="rect">
            <a:avLst/>
          </a:prstGeom>
        </p:spPr>
      </p:pic>
      <p:pic>
        <p:nvPicPr>
          <p:cNvPr id="11" name="图片 10" descr="5OVGRC9NR%I4%92~MMZ3DJ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10" y="1065530"/>
            <a:ext cx="3181350" cy="333375"/>
          </a:xfrm>
          <a:prstGeom prst="rect">
            <a:avLst/>
          </a:prstGeom>
        </p:spPr>
      </p:pic>
      <p:pic>
        <p:nvPicPr>
          <p:cNvPr id="14" name="图片 13" descr="EC7[XDPU[9YIHDX93EDX$L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25" y="1513840"/>
            <a:ext cx="4284345" cy="593090"/>
          </a:xfrm>
          <a:prstGeom prst="rect">
            <a:avLst/>
          </a:prstGeom>
        </p:spPr>
      </p:pic>
      <p:pic>
        <p:nvPicPr>
          <p:cNvPr id="15" name="图片 14" descr="55R_BQNCP7_$D~DHM]04SQ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2185035"/>
            <a:ext cx="4363720" cy="4042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271145" y="6094095"/>
            <a:ext cx="3034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连续相变：超固体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超流是连续相变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固体到超固体是连续相变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54550" y="6397625"/>
            <a:ext cx="25717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更正：超固体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超流是一级相变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Q2T~FPBXZ71`{878H%YHA7V"/>
          <p:cNvPicPr>
            <a:picLocks noChangeAspect="1"/>
          </p:cNvPicPr>
          <p:nvPr/>
        </p:nvPicPr>
        <p:blipFill>
          <a:blip r:embed="rId1"/>
          <a:srcRect l="17839" t="-2257" r="14909" b="35079"/>
          <a:stretch>
            <a:fillRect/>
          </a:stretch>
        </p:blipFill>
        <p:spPr>
          <a:xfrm>
            <a:off x="201295" y="2265045"/>
            <a:ext cx="3631565" cy="2640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91"/>
    </mc:Choice>
    <mc:Fallback>
      <p:transition advTm="89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三角晶格光超固体的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之处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 descr="3-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1481455"/>
            <a:ext cx="3834130" cy="416750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795520" y="6271260"/>
            <a:ext cx="387413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3-9.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结构因子</a:t>
            </a:r>
            <a:r>
              <a:rPr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(a)</a:t>
            </a:r>
            <a:r>
              <a:rPr 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9x9x2</a:t>
            </a:r>
            <a:r>
              <a:rPr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(b)</a:t>
            </a:r>
            <a:r>
              <a:rPr 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12x12x2</a:t>
            </a:r>
            <a:r>
              <a:rPr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(c)</a:t>
            </a:r>
            <a:r>
              <a:rPr 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15x15x2</a:t>
            </a:r>
            <a:r>
              <a:rPr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统计直方图（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d)μ/U= -0.78 (e) μ/U=-0.80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715" y="6289040"/>
            <a:ext cx="327850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3-6.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整体相图：红色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WQMC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方法模拟的结果，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彩色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表示平均场超流序参量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4330" y="1313180"/>
            <a:ext cx="4714875" cy="475996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4164514" y="783088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研究内容（一）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95520" y="1006475"/>
            <a:ext cx="40106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BH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不同，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JCH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固体到超固体可以是一级相变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96"/>
    </mc:Choice>
    <mc:Fallback>
      <p:transition advTm="119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1937592" y="3124348"/>
            <a:ext cx="1816412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r>
              <a:rPr lang="zh-CN" altLang="en-US" sz="27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致  谢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5494113" y="1956402"/>
            <a:ext cx="2310927" cy="233088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49232" y="5610549"/>
            <a:ext cx="2057401" cy="273844"/>
          </a:xfrm>
        </p:spPr>
        <p:txBody>
          <a:bodyPr/>
          <a:lstStyle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805" y="67310"/>
            <a:ext cx="8951595" cy="1984375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086985" y="170180"/>
            <a:ext cx="2525395" cy="1893570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5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8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9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0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1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2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3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4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5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5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6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7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8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9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0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1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2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3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4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5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6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7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8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9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0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1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2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3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4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5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6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7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8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9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0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1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2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3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4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5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6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7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8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9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0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1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2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3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4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5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6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7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8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9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0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1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172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73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4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5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6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7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8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69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0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1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2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3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4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5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6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7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8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79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0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1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2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3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4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5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6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7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8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89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0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1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2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3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4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5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6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7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8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99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0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1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2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3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4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5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6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7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8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09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0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1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2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3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4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5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6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7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8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19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0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1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2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3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4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5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6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7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8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29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0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1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2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3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4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5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6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7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8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39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0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1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2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3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4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5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6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7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8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49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0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1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2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3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4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5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6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7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8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59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0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1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2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3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4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5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6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7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8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69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0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1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2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3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4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5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6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7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8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79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0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1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2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3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4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5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6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7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8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89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0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1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2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3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4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5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6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7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8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99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0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1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2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3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4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5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6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7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8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09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0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1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2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3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4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5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6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7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8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19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0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1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2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3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4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5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6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7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8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29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0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1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2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3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4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5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6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7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38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193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940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1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2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3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4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5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6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7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8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49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0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1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2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3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4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5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6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7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8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9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0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1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2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3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4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5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6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7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8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9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0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1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2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3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4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5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6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7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8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9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0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1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2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3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4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5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6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7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8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9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0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1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2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3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4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5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6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7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8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9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0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1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2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3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4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5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6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7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8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09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0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1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2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3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4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5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6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7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8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19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0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1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2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3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4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5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6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7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8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9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0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1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2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3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4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5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6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7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8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9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0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1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2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3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4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5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6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7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8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9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0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1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2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3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4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5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6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7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8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9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0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1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2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3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4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5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6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7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8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9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0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1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2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3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4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5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6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7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8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79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0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1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2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3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4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5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6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7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8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89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0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1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2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3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4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5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6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7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8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9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0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1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2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3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4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5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6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7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8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9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0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1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2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3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4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5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6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7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8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9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0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1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2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3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4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5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6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7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8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9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0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1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2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3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4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5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6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7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8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9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14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2141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2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3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4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5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6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7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8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49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0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1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2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3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4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5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6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7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8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59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0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1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2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3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4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5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6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7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8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9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0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1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2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3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4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5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6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7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8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9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0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1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2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3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4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5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6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7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8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9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0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1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2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3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4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5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6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7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8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9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0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1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2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3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4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5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6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7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8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9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0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1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2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3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4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5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6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7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8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19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0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1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2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3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4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5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6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7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8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29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0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1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2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3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4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5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6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7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8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39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0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1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2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3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4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5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6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7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8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49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0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1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2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3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4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5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6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7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8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59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0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1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2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3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4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5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6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7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8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69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0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1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2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3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4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5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6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7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8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79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0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1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2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3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4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5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6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7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8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89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0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1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2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3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4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5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6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7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8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99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0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1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2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3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4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5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6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7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8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09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0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1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2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3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4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5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6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7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8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19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0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1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2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3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4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5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6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7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8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29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0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1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2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3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4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5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6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7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8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39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0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34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2342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3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4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5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6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7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8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49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0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1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2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3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4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5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6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7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8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59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0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1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2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3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4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5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6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7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8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69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0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1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2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3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4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5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6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7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8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79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0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1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2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3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4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5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6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7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8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89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0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1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2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3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4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5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6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7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8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99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0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1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2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3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4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5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6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7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8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09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0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1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2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3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4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5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6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7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8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19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0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1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2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3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4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5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6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7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8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29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0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1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2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3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4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5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6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7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8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39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0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1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2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3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4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5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6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7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8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49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0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1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2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3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4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5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6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7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8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59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0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1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2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3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4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5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6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7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8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69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0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1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2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3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4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5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6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7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8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79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0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1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2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3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4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5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6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7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8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89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0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1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2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3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4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5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6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7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8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99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0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1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2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3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4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5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6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7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8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09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0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1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2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3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4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5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6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7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8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19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0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1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2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3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4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5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6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7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8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29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0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1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2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3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4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5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6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7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8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39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0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1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54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2543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4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5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6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7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8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49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0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1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2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3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4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5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6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7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8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59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0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1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2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3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4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5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6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7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8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69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0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1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2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3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4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5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6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7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8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79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0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1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2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3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4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5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6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7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8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89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0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1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2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3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4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5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6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7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8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99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0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1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2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3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4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5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6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7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8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09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0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1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2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3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4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5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6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7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8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19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0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1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2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3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4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5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6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7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8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29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0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1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2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3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4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5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6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7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8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39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0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1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2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3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4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5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6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7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8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49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0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1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2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3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4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5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6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7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8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59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0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1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2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3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4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5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6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7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8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69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0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1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2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3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4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5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6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7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8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79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0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1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2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3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4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5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6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7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8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89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0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1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2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3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4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5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6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7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8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99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0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1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2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3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4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5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6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7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8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09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0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1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2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3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4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5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6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7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8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19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0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1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2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3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4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5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6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7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8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29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0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1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2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3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4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5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6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7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8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39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0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1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2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74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2744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5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6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7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8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49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0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1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2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3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4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5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6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7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8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59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0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1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2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3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4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5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6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7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8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69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0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1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2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3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4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5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6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7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8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79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0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1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2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3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4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5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6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7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8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89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0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1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2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3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4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5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6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7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8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99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0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1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2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3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4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5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6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7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8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09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0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1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2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3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4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5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6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7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8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19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0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1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2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3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4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5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6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7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8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29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0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1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2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3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4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5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6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7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8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39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0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1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2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3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4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5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6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7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8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49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0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1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2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3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4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5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6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7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8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59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0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1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2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3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4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5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6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7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8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69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0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1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2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3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4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5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6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7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8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79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0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1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2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3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4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5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6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7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8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89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0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1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2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3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4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5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6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7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8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99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0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1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2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3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4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5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6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7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8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09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0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1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2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3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4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5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6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7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8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19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0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1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2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3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4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5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6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7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8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29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0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1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2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3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4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5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6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7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8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39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0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1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2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43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294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4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5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6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7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8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9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0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1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2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3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4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5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6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7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8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9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0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1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2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3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136" name="文本框 3135"/>
          <p:cNvSpPr txBox="1"/>
          <p:nvPr/>
        </p:nvSpPr>
        <p:spPr>
          <a:xfrm>
            <a:off x="1397635" y="544195"/>
            <a:ext cx="2586990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p>
            <a:pPr algn="ctr"/>
            <a:r>
              <a:rPr lang="zh-CN" altLang="en-US" sz="27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研究内容（二）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 descr="{PLS2L{MUKDB[ANSX089Q6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2752725"/>
            <a:ext cx="7953375" cy="242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89"/>
    </mc:Choice>
    <mc:Fallback>
      <p:transition advTm="88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4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800735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三角梯子：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配对超固体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2780" y="1932305"/>
            <a:ext cx="1657985" cy="1736725"/>
          </a:xfrm>
          <a:prstGeom prst="ellips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p>
            <a:pPr algn="ctr">
              <a:defRPr/>
            </a:pPr>
            <a:endParaRPr lang="zh-HK" altLang="en-US"/>
          </a:p>
        </p:txBody>
      </p:sp>
      <p:grpSp>
        <p:nvGrpSpPr>
          <p:cNvPr id="24" name="组合 23"/>
          <p:cNvGrpSpPr/>
          <p:nvPr/>
        </p:nvGrpSpPr>
        <p:grpSpPr>
          <a:xfrm rot="0">
            <a:off x="3027045" y="735341"/>
            <a:ext cx="227965" cy="5400040"/>
            <a:chOff x="3642650" y="568625"/>
            <a:chExt cx="281278" cy="6356648"/>
          </a:xfrm>
          <a:solidFill>
            <a:srgbClr val="157E9F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3783289" y="568625"/>
              <a:ext cx="0" cy="6356648"/>
            </a:xfrm>
            <a:prstGeom prst="line">
              <a:avLst/>
            </a:prstGeom>
            <a:grpFill/>
            <a:ln w="19050">
              <a:solidFill>
                <a:srgbClr val="157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642650" y="3512067"/>
              <a:ext cx="281278" cy="281278"/>
            </a:xfrm>
            <a:prstGeom prst="ellipse">
              <a:avLst/>
            </a:prstGeom>
            <a:grpFill/>
            <a:ln>
              <a:solidFill>
                <a:srgbClr val="1BB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HK" altLang="en-US"/>
            </a:p>
          </p:txBody>
        </p:sp>
      </p:grpSp>
      <p:grpSp>
        <p:nvGrpSpPr>
          <p:cNvPr id="43" name="Group 12"/>
          <p:cNvGrpSpPr>
            <a:grpSpLocks noChangeAspect="1"/>
          </p:cNvGrpSpPr>
          <p:nvPr/>
        </p:nvGrpSpPr>
        <p:grpSpPr bwMode="auto">
          <a:xfrm rot="0">
            <a:off x="1033780" y="2256790"/>
            <a:ext cx="1104265" cy="1088390"/>
            <a:chOff x="3333" y="1044"/>
            <a:chExt cx="3267" cy="2854"/>
          </a:xfrm>
          <a:solidFill>
            <a:schemeClr val="bg1"/>
          </a:solidFill>
        </p:grpSpPr>
        <p:sp>
          <p:nvSpPr>
            <p:cNvPr id="44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3027045" y="1263015"/>
            <a:ext cx="227965" cy="238760"/>
          </a:xfrm>
          <a:prstGeom prst="ellipse">
            <a:avLst/>
          </a:prstGeom>
          <a:solidFill>
            <a:srgbClr val="157E9F"/>
          </a:solidFill>
          <a:ln>
            <a:solidFill>
              <a:srgbClr val="1BB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3027045" y="4708525"/>
            <a:ext cx="227965" cy="238760"/>
          </a:xfrm>
          <a:prstGeom prst="ellipse">
            <a:avLst/>
          </a:prstGeom>
          <a:solidFill>
            <a:srgbClr val="157E9F"/>
          </a:solidFill>
          <a:ln>
            <a:solidFill>
              <a:srgbClr val="1BB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3378835" y="1175385"/>
            <a:ext cx="288607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两腿梯子示意图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8450" y="3865245"/>
            <a:ext cx="250571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扩展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JCH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是三角梯子模型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PHYSICAL REVIEW A (2019)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密度矩阵重整化群方法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折角形 21"/>
          <p:cNvSpPr/>
          <p:nvPr/>
        </p:nvSpPr>
        <p:spPr>
          <a:xfrm>
            <a:off x="274320" y="3865245"/>
            <a:ext cx="2530475" cy="1323340"/>
          </a:xfrm>
          <a:prstGeom prst="foldedCorner">
            <a:avLst>
              <a:gd name="adj" fmla="val 23423"/>
            </a:avLst>
          </a:prstGeom>
          <a:noFill/>
          <a:ln w="12700">
            <a:solidFill>
              <a:srgbClr val="157E9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B51~J{1)]ZCAQWUDCPR%$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0925" y="1589405"/>
            <a:ext cx="4999990" cy="14585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3090" y="28448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研究内容（二）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8" name="图片 7" descr="D3_~)@95{J1~3$YVH4F)E}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235960"/>
            <a:ext cx="4800600" cy="269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5"/>
    </mc:Choice>
    <mc:Fallback>
      <p:transition advTm="57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4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三角梯子（配对超固体）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0420" y="6365875"/>
            <a:ext cx="3642995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 t/U=0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时相图和激子分布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HKERQTNR$K3SUJ69~XQX9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3804285"/>
            <a:ext cx="3517900" cy="2187575"/>
          </a:xfrm>
          <a:prstGeom prst="rect">
            <a:avLst/>
          </a:prstGeom>
        </p:spPr>
      </p:pic>
      <p:pic>
        <p:nvPicPr>
          <p:cNvPr id="4" name="图片 3" descr="YOY[I6JWJ$8~UQP(]5{10B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390650"/>
            <a:ext cx="3646805" cy="2413635"/>
          </a:xfrm>
          <a:prstGeom prst="rect">
            <a:avLst/>
          </a:prstGeom>
        </p:spPr>
      </p:pic>
      <p:pic>
        <p:nvPicPr>
          <p:cNvPr id="9" name="图片 8" descr="R%_MIPBU}M~6U{)$A2ZDK`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20" y="1518920"/>
            <a:ext cx="3589655" cy="2179320"/>
          </a:xfrm>
          <a:prstGeom prst="rect">
            <a:avLst/>
          </a:prstGeom>
        </p:spPr>
      </p:pic>
      <p:pic>
        <p:nvPicPr>
          <p:cNvPr id="10" name="图片 9" descr="XPI}L{SFOAV1T1@AO}M1ZQ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005" y="3847465"/>
            <a:ext cx="3664585" cy="242125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4645209" y="738003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研究内容（二）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6660" y="6334125"/>
            <a:ext cx="3780155" cy="5207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 t/U= 0.002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，0.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，0.0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激子密度以及相图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9760" y="990600"/>
            <a:ext cx="348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t/U=0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时相图和激子分布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99355" y="856615"/>
            <a:ext cx="37039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/U&gt;0 时相图：配对超固体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0"/>
    </mc:Choice>
    <mc:Fallback>
      <p:transition advTm="61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9135" y="1271270"/>
            <a:ext cx="7767955" cy="3863975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1799005" y="2745520"/>
            <a:ext cx="1816412" cy="482600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7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5206365" y="1998980"/>
            <a:ext cx="2525395" cy="2479040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00"/>
    </mc:Choice>
    <mc:Fallback>
      <p:transition advTm="7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4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三角梯子（配对超固体）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0420" y="6365875"/>
            <a:ext cx="3642995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 PSS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相中配对隧穿关联代数衰减（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蓝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45209" y="738003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研究内容（二）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6660" y="5117465"/>
            <a:ext cx="3780155" cy="3054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3-8.(a) PSS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(b) PSS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(c) SF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84VAN4R76HFEB`{P)_88637"/>
          <p:cNvPicPr>
            <a:picLocks noChangeAspect="1"/>
          </p:cNvPicPr>
          <p:nvPr/>
        </p:nvPicPr>
        <p:blipFill>
          <a:blip r:embed="rId1"/>
          <a:srcRect r="49499" b="1008"/>
          <a:stretch>
            <a:fillRect/>
          </a:stretch>
        </p:blipFill>
        <p:spPr>
          <a:xfrm>
            <a:off x="690880" y="3832225"/>
            <a:ext cx="3279140" cy="24206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 descr="9}9H9T7L5`OLLX4N4SYI3W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958850"/>
            <a:ext cx="3564890" cy="393763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 descr="3A{EA2T8]9UKZ86]X[$8Y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2120900"/>
            <a:ext cx="3275965" cy="1612900"/>
          </a:xfrm>
          <a:prstGeom prst="rect">
            <a:avLst/>
          </a:prstGeom>
        </p:spPr>
      </p:pic>
      <p:pic>
        <p:nvPicPr>
          <p:cNvPr id="8" name="图片 7" descr="XT6DGYX%[66SVGPEA29CR`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" y="1288415"/>
            <a:ext cx="1543050" cy="333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1680" y="828040"/>
            <a:ext cx="2611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单粒子隧穿关联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1680" y="1729740"/>
            <a:ext cx="2025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配对隧穿关联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6970" y="5546090"/>
            <a:ext cx="3702685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P-SS </a:t>
            </a:r>
            <a:r>
              <a:rPr lang="zh-CN" altLang="en-US" sz="2000" b="1">
                <a:solidFill>
                  <a:srgbClr val="FF0000"/>
                </a:solidFill>
              </a:rPr>
              <a:t>相，配对隧穿关联始终代数衰减，单粒子隧穿关联指数衰减。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91"/>
    </mc:Choice>
    <mc:Fallback>
      <p:transition advTm="89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4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三角梯子（普通超固体）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3995" y="5876925"/>
            <a:ext cx="3642995" cy="9518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3-8.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a) PSS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S(k)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有非零尖峰（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蓝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(b) SF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相中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n(k)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有尖峰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红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45209" y="738003"/>
            <a:ext cx="0" cy="6120000"/>
          </a:xfrm>
          <a:prstGeom prst="line">
            <a:avLst/>
          </a:prstGeom>
          <a:ln w="31750" cmpd="dbl">
            <a:solidFill>
              <a:srgbClr val="157E9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研究内容（二）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995" y="1158240"/>
            <a:ext cx="3178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结构因子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3AHY~7]M0Z4}9DAB(I0PHR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7030" y="2564130"/>
            <a:ext cx="4140835" cy="2858135"/>
          </a:xfrm>
          <a:prstGeom prst="rect">
            <a:avLst/>
          </a:prstGeom>
          <a:ln w="12700" cmpd="sng">
            <a:solidFill>
              <a:srgbClr val="FF5050"/>
            </a:solidFill>
            <a:prstDash val="solid"/>
          </a:ln>
        </p:spPr>
      </p:pic>
      <p:pic>
        <p:nvPicPr>
          <p:cNvPr id="3" name="图片 2" descr="Y9~LJ7EP@~1PTM8JBO16MV3"/>
          <p:cNvPicPr>
            <a:picLocks noChangeAspect="1"/>
          </p:cNvPicPr>
          <p:nvPr/>
        </p:nvPicPr>
        <p:blipFill>
          <a:blip r:embed="rId3"/>
          <a:srcRect l="-290" t="5946"/>
          <a:stretch>
            <a:fillRect/>
          </a:stretch>
        </p:blipFill>
        <p:spPr>
          <a:xfrm>
            <a:off x="1498600" y="1137285"/>
            <a:ext cx="3070225" cy="662940"/>
          </a:xfrm>
          <a:prstGeom prst="rect">
            <a:avLst/>
          </a:prstGeom>
        </p:spPr>
      </p:pic>
      <p:pic>
        <p:nvPicPr>
          <p:cNvPr id="10" name="图片 9" descr="$WD{UFW]9@_MV0O$G3E08@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0" y="1878965"/>
            <a:ext cx="2799715" cy="6000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3995" y="1951990"/>
            <a:ext cx="183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动量分布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 descr="08Q{U(@[E9NQ3{~)QMFQOX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685" y="2336165"/>
            <a:ext cx="4017010" cy="293687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" name="文本框 20"/>
          <p:cNvSpPr txBox="1"/>
          <p:nvPr/>
        </p:nvSpPr>
        <p:spPr>
          <a:xfrm>
            <a:off x="4983480" y="1137285"/>
            <a:ext cx="32296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三腿梯子：配对超固体不存在，普通超固体存在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21225" y="5360035"/>
            <a:ext cx="39433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三腿梯子：配对超固体不存在，普通超固体存在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67"/>
    </mc:Choice>
    <mc:Fallback>
      <p:transition advTm="126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5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研究总结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CONCLUSIONS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0880" y="897890"/>
            <a:ext cx="7899400" cy="510603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/>
          </a:p>
        </p:txBody>
      </p:sp>
      <p:sp>
        <p:nvSpPr>
          <p:cNvPr id="23" name="斜纹 22"/>
          <p:cNvSpPr>
            <a:spLocks noChangeAspect="1"/>
          </p:cNvSpPr>
          <p:nvPr/>
        </p:nvSpPr>
        <p:spPr>
          <a:xfrm>
            <a:off x="690880" y="1014095"/>
            <a:ext cx="288290" cy="288290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8318500" y="5739130"/>
            <a:ext cx="269875" cy="269875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2165" y="897890"/>
            <a:ext cx="7639685" cy="5145405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研究总结：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本工作系统地研究了一维晶格、正方晶格和三角晶格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梯子）的扩展JCH模型：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在一维晶格和正方晶格中，结构因子和超流密度发生明显的跳跃，以及结构因子的双峰分布图，代表了超流相和固体相之间发生明显一级相变，</a:t>
            </a:r>
            <a:r>
              <a:rPr lang="zh-CN" altLang="en-US" sz="20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因此不存在稳定的光超固体。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在三角晶格中发现了一种新的光超固体，即光超辐射超固体，其中超辐射、超流体和固体序三种特征共存。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结构因子和动量分布都证实了超辐射超固相的存在。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3</a:t>
            </a:r>
            <a:r>
              <a:rPr lang="zh-CN" altLang="en-US" sz="20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 三角梯子中，我们发现了配对超固体，二腿梯子形状造成的。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4.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本文的研究结果有助于在电路量子电动力学实验和其他光-物质耦合系统中寻找新的光超辐射超固体。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83"/>
    </mc:Choice>
    <mc:Fallback>
      <p:transition advTm="348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6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致谢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Acknowledgements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斜纹 22"/>
          <p:cNvSpPr>
            <a:spLocks noChangeAspect="1"/>
          </p:cNvSpPr>
          <p:nvPr/>
        </p:nvSpPr>
        <p:spPr>
          <a:xfrm>
            <a:off x="690880" y="1014095"/>
            <a:ext cx="288290" cy="288290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8318500" y="5739130"/>
            <a:ext cx="269875" cy="269875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180" y="1172210"/>
            <a:ext cx="913765" cy="1314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0680" y="1302385"/>
            <a:ext cx="8953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1D41D5"/>
                </a:solidFill>
              </a:rPr>
              <a:t>合作者</a:t>
            </a:r>
            <a:r>
              <a:rPr lang="zh-CN" altLang="en-US" b="1">
                <a:solidFill>
                  <a:srgbClr val="1D41D5"/>
                </a:solidFill>
              </a:rPr>
              <a:t>：</a:t>
            </a:r>
            <a:endParaRPr lang="zh-CN" altLang="en-US" b="1">
              <a:solidFill>
                <a:srgbClr val="1D41D5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28108910" y="12209145"/>
            <a:ext cx="162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卫欢欢</a:t>
            </a:r>
            <a:endParaRPr lang="zh-CN" altLang="en-US" sz="3200"/>
          </a:p>
          <a:p>
            <a:pPr algn="ctr"/>
            <a:r>
              <a:rPr lang="en-US" altLang="zh-CN" sz="3200"/>
              <a:t>2018</a:t>
            </a:r>
            <a:r>
              <a:rPr lang="zh-CN" altLang="en-US" sz="3200"/>
              <a:t>级</a:t>
            </a:r>
            <a:endParaRPr lang="zh-CN" altLang="en-US" sz="3200"/>
          </a:p>
        </p:txBody>
      </p:sp>
      <p:sp>
        <p:nvSpPr>
          <p:cNvPr id="3" name="圆角矩形 2"/>
          <p:cNvSpPr/>
          <p:nvPr/>
        </p:nvSpPr>
        <p:spPr>
          <a:xfrm>
            <a:off x="28235910" y="12336145"/>
            <a:ext cx="162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卫欢欢</a:t>
            </a:r>
            <a:endParaRPr lang="zh-CN" altLang="en-US" sz="3200"/>
          </a:p>
          <a:p>
            <a:pPr algn="ctr"/>
            <a:r>
              <a:rPr lang="en-US" altLang="zh-CN" sz="3200"/>
              <a:t>2018</a:t>
            </a:r>
            <a:r>
              <a:rPr lang="zh-CN" altLang="en-US" sz="3200"/>
              <a:t>级</a:t>
            </a:r>
            <a:endParaRPr lang="zh-CN" altLang="en-US" sz="3200"/>
          </a:p>
        </p:txBody>
      </p:sp>
      <p:sp>
        <p:nvSpPr>
          <p:cNvPr id="4" name="圆角矩形 3"/>
          <p:cNvSpPr/>
          <p:nvPr/>
        </p:nvSpPr>
        <p:spPr>
          <a:xfrm>
            <a:off x="28362910" y="12463145"/>
            <a:ext cx="162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卫欢欢</a:t>
            </a:r>
            <a:endParaRPr lang="zh-CN" altLang="en-US" sz="3200"/>
          </a:p>
          <a:p>
            <a:pPr algn="ctr"/>
            <a:r>
              <a:rPr lang="en-US" altLang="zh-CN" sz="3200"/>
              <a:t>2018</a:t>
            </a:r>
            <a:r>
              <a:rPr lang="zh-CN" altLang="en-US" sz="3200"/>
              <a:t>级</a:t>
            </a:r>
            <a:endParaRPr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28489910" y="12590145"/>
            <a:ext cx="162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卫欢欢</a:t>
            </a:r>
            <a:endParaRPr lang="zh-CN" altLang="en-US" sz="3200"/>
          </a:p>
          <a:p>
            <a:pPr algn="ctr"/>
            <a:r>
              <a:rPr lang="en-US" altLang="zh-CN" sz="3200"/>
              <a:t>2018</a:t>
            </a:r>
            <a:r>
              <a:rPr lang="zh-CN" altLang="en-US" sz="3200"/>
              <a:t>级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785620" y="2756535"/>
            <a:ext cx="1480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卫欢欢 （毕业）</a:t>
            </a:r>
            <a:endParaRPr lang="zh-CN" altLang="en-US">
              <a:solidFill>
                <a:srgbClr val="1D41D5"/>
              </a:solidFill>
            </a:endParaRPr>
          </a:p>
        </p:txBody>
      </p:sp>
      <p:pic>
        <p:nvPicPr>
          <p:cNvPr id="3094" name="Picture 22" descr="G:\Nutstore\免冠照片\2016年初免冠照.jpg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17733" y="4378959"/>
            <a:ext cx="1800000" cy="2520000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85" y="1172210"/>
            <a:ext cx="962660" cy="1327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5220" y="275653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张杰副教授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34941" t="2233" r="17579" b="4867"/>
          <a:stretch>
            <a:fillRect/>
          </a:stretch>
        </p:blipFill>
        <p:spPr>
          <a:xfrm>
            <a:off x="5568950" y="1171575"/>
            <a:ext cx="1128395" cy="1315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39080" y="2756535"/>
            <a:ext cx="1906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Sebastian Greshner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瑞士日内瓦大学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60" y="1185545"/>
            <a:ext cx="963295" cy="13138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30795" y="2863850"/>
            <a:ext cx="1114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1D41D5"/>
                </a:solidFill>
              </a:rPr>
              <a:t> </a:t>
            </a:r>
            <a:r>
              <a:rPr lang="en-US" altLang="zh-CN" b="1">
                <a:solidFill>
                  <a:srgbClr val="1D41D5"/>
                </a:solidFill>
              </a:rPr>
              <a:t>Tony C Scott</a:t>
            </a:r>
            <a:endParaRPr lang="en-US" altLang="zh-CN" b="1">
              <a:solidFill>
                <a:srgbClr val="1D41D5"/>
              </a:solidFill>
            </a:endParaRPr>
          </a:p>
        </p:txBody>
      </p:sp>
      <p:pic>
        <p:nvPicPr>
          <p:cNvPr id="34818" name="Picture 2" descr="C:\Users\tian\Desktop\10393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30" y="3434080"/>
            <a:ext cx="1029335" cy="13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80" y="3434080"/>
            <a:ext cx="1071880" cy="132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80" y="3434080"/>
            <a:ext cx="964565" cy="132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1205865" y="4878070"/>
            <a:ext cx="2540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Tzu- </a:t>
            </a:r>
            <a:r>
              <a:rPr lang="en-US" altLang="zh-CN" b="1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chieh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Wei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美国石溪大学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45548" y="4902835"/>
            <a:ext cx="9112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田华老师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太原理工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83455" y="4878070"/>
            <a:ext cx="2183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王洁霖（毕业）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太原理工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5310" y="6087745"/>
            <a:ext cx="35852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基金：</a:t>
            </a:r>
            <a:r>
              <a:rPr lang="zh-CN" altLang="en-US" b="1">
                <a:solidFill>
                  <a:srgbClr val="1D41D5"/>
                </a:solidFill>
              </a:rPr>
              <a:t>中科院量子信息重点实验室开放课题</a:t>
            </a:r>
            <a:endParaRPr lang="zh-CN" altLang="en-US" b="1">
              <a:solidFill>
                <a:srgbClr val="1D41D5"/>
              </a:solidFill>
            </a:endParaRPr>
          </a:p>
          <a:p>
            <a:r>
              <a:rPr lang="zh-CN" altLang="en-US" b="1">
                <a:solidFill>
                  <a:srgbClr val="1D41D5"/>
                </a:solidFill>
              </a:rPr>
              <a:t>              国家自然科学基金</a:t>
            </a:r>
            <a:endParaRPr lang="zh-CN" altLang="en-US" b="1">
              <a:solidFill>
                <a:srgbClr val="1D41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83"/>
    </mc:Choice>
    <mc:Fallback>
      <p:transition advTm="34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空心弧 43"/>
          <p:cNvSpPr/>
          <p:nvPr/>
        </p:nvSpPr>
        <p:spPr>
          <a:xfrm rot="16200000" flipV="1">
            <a:off x="4024000" y="2633278"/>
            <a:ext cx="1190523" cy="1190523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solidFill>
            <a:schemeClr val="tx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1" rIns="68564" bIns="34281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空心弧 44"/>
          <p:cNvSpPr/>
          <p:nvPr/>
        </p:nvSpPr>
        <p:spPr>
          <a:xfrm rot="16200000" flipV="1">
            <a:off x="4022279" y="2630119"/>
            <a:ext cx="1190523" cy="1190523"/>
          </a:xfrm>
          <a:prstGeom prst="blockArc">
            <a:avLst>
              <a:gd name="adj1" fmla="val 1535086"/>
              <a:gd name="adj2" fmla="val 13411"/>
              <a:gd name="adj3" fmla="val 4880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1" rIns="68564" bIns="34281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4088424" y="2943033"/>
            <a:ext cx="935990" cy="551815"/>
          </a:xfrm>
          <a:prstGeom prst="rect">
            <a:avLst/>
          </a:prstGeom>
        </p:spPr>
        <p:txBody>
          <a:bodyPr wrap="none" lIns="68574" tIns="34287" rIns="68574" bIns="34287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  <a:r>
              <a:rPr lang="en-US" altLang="zh-CN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en-US" altLang="zh-CN" sz="21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62585" y="1440000"/>
            <a:ext cx="1853565" cy="3240000"/>
            <a:chOff x="1355426" y="1157702"/>
            <a:chExt cx="1795257" cy="3344124"/>
          </a:xfrm>
        </p:grpSpPr>
        <p:grpSp>
          <p:nvGrpSpPr>
            <p:cNvPr id="66" name="淘宝网Chenying0907出品 3"/>
            <p:cNvGrpSpPr/>
            <p:nvPr/>
          </p:nvGrpSpPr>
          <p:grpSpPr>
            <a:xfrm>
              <a:off x="1355426" y="1157702"/>
              <a:ext cx="1795257" cy="3344124"/>
              <a:chOff x="1806920" y="1333321"/>
              <a:chExt cx="2393261" cy="4458058"/>
            </a:xfrm>
          </p:grpSpPr>
          <p:sp>
            <p:nvSpPr>
              <p:cNvPr id="80" name="淘宝网Chenying0907出品 10"/>
              <p:cNvSpPr/>
              <p:nvPr/>
            </p:nvSpPr>
            <p:spPr>
              <a:xfrm rot="5400000">
                <a:off x="1806921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淘宝网Chenying0907出品 12"/>
              <p:cNvSpPr/>
              <p:nvPr/>
            </p:nvSpPr>
            <p:spPr>
              <a:xfrm rot="5400000" flipH="1" flipV="1">
                <a:off x="3367451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对角圆角淘宝网Chenying0907出品 4"/>
            <p:cNvSpPr/>
            <p:nvPr/>
          </p:nvSpPr>
          <p:spPr>
            <a:xfrm rot="5400000">
              <a:off x="701592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淘宝网Chenying0907出品 21"/>
            <p:cNvSpPr txBox="1"/>
            <p:nvPr/>
          </p:nvSpPr>
          <p:spPr>
            <a:xfrm>
              <a:off x="1707851" y="1438372"/>
              <a:ext cx="1193800" cy="31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lang="en-US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70" name="Group 8"/>
            <p:cNvGrpSpPr>
              <a:grpSpLocks noChangeAspect="1"/>
            </p:cNvGrpSpPr>
            <p:nvPr/>
          </p:nvGrpSpPr>
          <p:grpSpPr bwMode="auto">
            <a:xfrm>
              <a:off x="2117316" y="3764566"/>
              <a:ext cx="223842" cy="226259"/>
              <a:chOff x="4313" y="1262"/>
              <a:chExt cx="463" cy="468"/>
            </a:xfrm>
            <a:solidFill>
              <a:srgbClr val="FFB850"/>
            </a:solidFill>
          </p:grpSpPr>
          <p:sp>
            <p:nvSpPr>
              <p:cNvPr id="71" name="淘宝网Chenying0907出品 9"/>
              <p:cNvSpPr>
                <a:spLocks noChangeArrowheads="1"/>
              </p:cNvSpPr>
              <p:nvPr/>
            </p:nvSpPr>
            <p:spPr bwMode="auto">
              <a:xfrm>
                <a:off x="4603" y="1387"/>
                <a:ext cx="77" cy="34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淘宝网Chenying0907出品 10"/>
              <p:cNvSpPr>
                <a:spLocks noChangeArrowheads="1"/>
              </p:cNvSpPr>
              <p:nvPr/>
            </p:nvSpPr>
            <p:spPr bwMode="auto">
              <a:xfrm>
                <a:off x="4699" y="1349"/>
                <a:ext cx="77" cy="3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淘宝网Chenying0907出品 11"/>
              <p:cNvSpPr>
                <a:spLocks noChangeArrowheads="1"/>
              </p:cNvSpPr>
              <p:nvPr/>
            </p:nvSpPr>
            <p:spPr bwMode="auto">
              <a:xfrm>
                <a:off x="4515" y="1447"/>
                <a:ext cx="76" cy="2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淘宝网Chenying0907出品 12"/>
              <p:cNvSpPr>
                <a:spLocks noChangeArrowheads="1"/>
              </p:cNvSpPr>
              <p:nvPr/>
            </p:nvSpPr>
            <p:spPr bwMode="auto">
              <a:xfrm>
                <a:off x="4423" y="1486"/>
                <a:ext cx="80" cy="2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淘宝网Chenying0907出品 13"/>
              <p:cNvSpPr>
                <a:spLocks noChangeArrowheads="1"/>
              </p:cNvSpPr>
              <p:nvPr/>
            </p:nvSpPr>
            <p:spPr bwMode="auto">
              <a:xfrm>
                <a:off x="4335" y="1565"/>
                <a:ext cx="76" cy="16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淘宝网Chenying0907出品 14"/>
              <p:cNvSpPr/>
              <p:nvPr/>
            </p:nvSpPr>
            <p:spPr bwMode="auto">
              <a:xfrm>
                <a:off x="4313" y="1277"/>
                <a:ext cx="298" cy="247"/>
              </a:xfrm>
              <a:custGeom>
                <a:avLst/>
                <a:gdLst>
                  <a:gd name="T0" fmla="*/ 0 w 298"/>
                  <a:gd name="T1" fmla="*/ 240 h 247"/>
                  <a:gd name="T2" fmla="*/ 290 w 298"/>
                  <a:gd name="T3" fmla="*/ 0 h 247"/>
                  <a:gd name="T4" fmla="*/ 298 w 298"/>
                  <a:gd name="T5" fmla="*/ 7 h 247"/>
                  <a:gd name="T6" fmla="*/ 7 w 298"/>
                  <a:gd name="T7" fmla="*/ 247 h 247"/>
                  <a:gd name="T8" fmla="*/ 0 w 298"/>
                  <a:gd name="T9" fmla="*/ 240 h 247"/>
                  <a:gd name="T10" fmla="*/ 0 w 298"/>
                  <a:gd name="T11" fmla="*/ 24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247">
                    <a:moveTo>
                      <a:pt x="0" y="240"/>
                    </a:moveTo>
                    <a:lnTo>
                      <a:pt x="290" y="0"/>
                    </a:lnTo>
                    <a:lnTo>
                      <a:pt x="298" y="7"/>
                    </a:lnTo>
                    <a:lnTo>
                      <a:pt x="7" y="247"/>
                    </a:lnTo>
                    <a:lnTo>
                      <a:pt x="0" y="240"/>
                    </a:lnTo>
                    <a:lnTo>
                      <a:pt x="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淘宝网Chenying0907出品 15"/>
              <p:cNvSpPr/>
              <p:nvPr/>
            </p:nvSpPr>
            <p:spPr bwMode="auto">
              <a:xfrm>
                <a:off x="4567" y="1262"/>
                <a:ext cx="65" cy="58"/>
              </a:xfrm>
              <a:custGeom>
                <a:avLst/>
                <a:gdLst>
                  <a:gd name="T0" fmla="*/ 0 w 65"/>
                  <a:gd name="T1" fmla="*/ 3 h 58"/>
                  <a:gd name="T2" fmla="*/ 65 w 65"/>
                  <a:gd name="T3" fmla="*/ 0 h 58"/>
                  <a:gd name="T4" fmla="*/ 36 w 65"/>
                  <a:gd name="T5" fmla="*/ 58 h 58"/>
                  <a:gd name="T6" fmla="*/ 0 w 65"/>
                  <a:gd name="T7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8">
                    <a:moveTo>
                      <a:pt x="0" y="3"/>
                    </a:moveTo>
                    <a:lnTo>
                      <a:pt x="65" y="0"/>
                    </a:lnTo>
                    <a:lnTo>
                      <a:pt x="36" y="5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淘宝网Chenying0907出品 50"/>
            <p:cNvSpPr txBox="1"/>
            <p:nvPr/>
          </p:nvSpPr>
          <p:spPr>
            <a:xfrm>
              <a:off x="1553539" y="1568892"/>
              <a:ext cx="1444288" cy="2095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量子理论最有趣的预言之一是超固体。它既有形成刚性的晶格结构，又有像超流体一样的特征</a:t>
              </a:r>
              <a:r>
                <a:rPr lang="zh-CN" altLang="en-US" sz="1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615055" y="1440000"/>
            <a:ext cx="1854000" cy="3240000"/>
            <a:chOff x="3675167" y="1157702"/>
            <a:chExt cx="1795257" cy="3344124"/>
          </a:xfrm>
        </p:grpSpPr>
        <p:grpSp>
          <p:nvGrpSpPr>
            <p:cNvPr id="83" name="淘宝网Chenying0907出品 5"/>
            <p:cNvGrpSpPr/>
            <p:nvPr/>
          </p:nvGrpSpPr>
          <p:grpSpPr>
            <a:xfrm>
              <a:off x="3675167" y="1157702"/>
              <a:ext cx="1795257" cy="3344124"/>
              <a:chOff x="4899371" y="1333321"/>
              <a:chExt cx="2393261" cy="4458058"/>
            </a:xfrm>
          </p:grpSpPr>
          <p:sp>
            <p:nvSpPr>
              <p:cNvPr id="90" name="淘宝网Chenying0907出品 25"/>
              <p:cNvSpPr/>
              <p:nvPr/>
            </p:nvSpPr>
            <p:spPr>
              <a:xfrm rot="5400000">
                <a:off x="4899372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淘宝网Chenying0907出品 26"/>
              <p:cNvSpPr/>
              <p:nvPr/>
            </p:nvSpPr>
            <p:spPr>
              <a:xfrm rot="5400000" flipH="1" flipV="1">
                <a:off x="6459902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对角圆角淘宝网Chenying0907出品 27"/>
            <p:cNvSpPr/>
            <p:nvPr/>
          </p:nvSpPr>
          <p:spPr>
            <a:xfrm rot="5400000">
              <a:off x="3021333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淘宝网Chenying0907出品 30"/>
            <p:cNvSpPr txBox="1"/>
            <p:nvPr/>
          </p:nvSpPr>
          <p:spPr>
            <a:xfrm>
              <a:off x="4055532" y="1438372"/>
              <a:ext cx="1138555" cy="31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1ACBE"/>
                  </a:solidFill>
                  <a:latin typeface="Agency FB" panose="020B0503020202020204" pitchFamily="34" charset="0"/>
                </a:rPr>
                <a:t>2</a:t>
              </a:r>
              <a:endParaRPr lang="zh-CN" altLang="en-US" dirty="0">
                <a:solidFill>
                  <a:srgbClr val="01ACB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7" name="淘宝网Chenying0907出品 19"/>
            <p:cNvSpPr/>
            <p:nvPr/>
          </p:nvSpPr>
          <p:spPr bwMode="auto">
            <a:xfrm>
              <a:off x="4502269" y="3730337"/>
              <a:ext cx="150577" cy="294717"/>
            </a:xfrm>
            <a:custGeom>
              <a:avLst/>
              <a:gdLst>
                <a:gd name="T0" fmla="*/ 38 w 96"/>
                <a:gd name="T1" fmla="*/ 191 h 191"/>
                <a:gd name="T2" fmla="*/ 38 w 96"/>
                <a:gd name="T3" fmla="*/ 168 h 191"/>
                <a:gd name="T4" fmla="*/ 0 w 96"/>
                <a:gd name="T5" fmla="*/ 158 h 191"/>
                <a:gd name="T6" fmla="*/ 6 w 96"/>
                <a:gd name="T7" fmla="*/ 136 h 191"/>
                <a:gd name="T8" fmla="*/ 43 w 96"/>
                <a:gd name="T9" fmla="*/ 146 h 191"/>
                <a:gd name="T10" fmla="*/ 67 w 96"/>
                <a:gd name="T11" fmla="*/ 128 h 191"/>
                <a:gd name="T12" fmla="*/ 42 w 96"/>
                <a:gd name="T13" fmla="*/ 104 h 191"/>
                <a:gd name="T14" fmla="*/ 2 w 96"/>
                <a:gd name="T15" fmla="*/ 63 h 191"/>
                <a:gd name="T16" fmla="*/ 39 w 96"/>
                <a:gd name="T17" fmla="*/ 23 h 191"/>
                <a:gd name="T18" fmla="*/ 39 w 96"/>
                <a:gd name="T19" fmla="*/ 0 h 191"/>
                <a:gd name="T20" fmla="*/ 58 w 96"/>
                <a:gd name="T21" fmla="*/ 0 h 191"/>
                <a:gd name="T22" fmla="*/ 58 w 96"/>
                <a:gd name="T23" fmla="*/ 22 h 191"/>
                <a:gd name="T24" fmla="*/ 90 w 96"/>
                <a:gd name="T25" fmla="*/ 30 h 191"/>
                <a:gd name="T26" fmla="*/ 84 w 96"/>
                <a:gd name="T27" fmla="*/ 51 h 191"/>
                <a:gd name="T28" fmla="*/ 52 w 96"/>
                <a:gd name="T29" fmla="*/ 43 h 191"/>
                <a:gd name="T30" fmla="*/ 30 w 96"/>
                <a:gd name="T31" fmla="*/ 59 h 191"/>
                <a:gd name="T32" fmla="*/ 59 w 96"/>
                <a:gd name="T33" fmla="*/ 82 h 191"/>
                <a:gd name="T34" fmla="*/ 96 w 96"/>
                <a:gd name="T35" fmla="*/ 125 h 191"/>
                <a:gd name="T36" fmla="*/ 57 w 96"/>
                <a:gd name="T37" fmla="*/ 167 h 191"/>
                <a:gd name="T38" fmla="*/ 57 w 96"/>
                <a:gd name="T39" fmla="*/ 191 h 191"/>
                <a:gd name="T40" fmla="*/ 38 w 96"/>
                <a:gd name="T41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91">
                  <a:moveTo>
                    <a:pt x="38" y="191"/>
                  </a:moveTo>
                  <a:cubicBezTo>
                    <a:pt x="38" y="168"/>
                    <a:pt x="38" y="168"/>
                    <a:pt x="38" y="168"/>
                  </a:cubicBezTo>
                  <a:cubicBezTo>
                    <a:pt x="23" y="168"/>
                    <a:pt x="9" y="163"/>
                    <a:pt x="0" y="158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16" y="141"/>
                    <a:pt x="29" y="146"/>
                    <a:pt x="43" y="146"/>
                  </a:cubicBezTo>
                  <a:cubicBezTo>
                    <a:pt x="57" y="146"/>
                    <a:pt x="67" y="139"/>
                    <a:pt x="67" y="128"/>
                  </a:cubicBezTo>
                  <a:cubicBezTo>
                    <a:pt x="67" y="117"/>
                    <a:pt x="59" y="111"/>
                    <a:pt x="42" y="104"/>
                  </a:cubicBezTo>
                  <a:cubicBezTo>
                    <a:pt x="18" y="95"/>
                    <a:pt x="2" y="84"/>
                    <a:pt x="2" y="63"/>
                  </a:cubicBezTo>
                  <a:cubicBezTo>
                    <a:pt x="2" y="43"/>
                    <a:pt x="16" y="27"/>
                    <a:pt x="39" y="2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73" y="22"/>
                    <a:pt x="83" y="26"/>
                    <a:pt x="90" y="30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9" y="49"/>
                    <a:pt x="68" y="43"/>
                    <a:pt x="52" y="43"/>
                  </a:cubicBezTo>
                  <a:cubicBezTo>
                    <a:pt x="36" y="43"/>
                    <a:pt x="30" y="52"/>
                    <a:pt x="30" y="59"/>
                  </a:cubicBezTo>
                  <a:cubicBezTo>
                    <a:pt x="30" y="69"/>
                    <a:pt x="39" y="74"/>
                    <a:pt x="59" y="82"/>
                  </a:cubicBezTo>
                  <a:cubicBezTo>
                    <a:pt x="85" y="92"/>
                    <a:pt x="96" y="105"/>
                    <a:pt x="96" y="125"/>
                  </a:cubicBezTo>
                  <a:cubicBezTo>
                    <a:pt x="96" y="145"/>
                    <a:pt x="83" y="162"/>
                    <a:pt x="57" y="167"/>
                  </a:cubicBezTo>
                  <a:cubicBezTo>
                    <a:pt x="57" y="191"/>
                    <a:pt x="57" y="191"/>
                    <a:pt x="57" y="191"/>
                  </a:cubicBezTo>
                  <a:lnTo>
                    <a:pt x="38" y="191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txBody>
            <a:bodyPr vert="horz" wrap="square" lIns="68592" tIns="34296" rIns="68592" bIns="34296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981825" y="1440000"/>
            <a:ext cx="1854000" cy="3240000"/>
            <a:chOff x="5994906" y="1157702"/>
            <a:chExt cx="1795257" cy="3344124"/>
          </a:xfrm>
        </p:grpSpPr>
        <p:grpSp>
          <p:nvGrpSpPr>
            <p:cNvPr id="93" name="淘宝网Chenying0907出品 6"/>
            <p:cNvGrpSpPr/>
            <p:nvPr/>
          </p:nvGrpSpPr>
          <p:grpSpPr>
            <a:xfrm>
              <a:off x="5994906" y="1157702"/>
              <a:ext cx="1795257" cy="3344124"/>
              <a:chOff x="7991820" y="1333321"/>
              <a:chExt cx="2393261" cy="4458058"/>
            </a:xfrm>
          </p:grpSpPr>
          <p:sp>
            <p:nvSpPr>
              <p:cNvPr id="102" name="淘宝网Chenying0907出品 36"/>
              <p:cNvSpPr/>
              <p:nvPr/>
            </p:nvSpPr>
            <p:spPr>
              <a:xfrm rot="5400000">
                <a:off x="7991821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淘宝网Chenying0907出品 37"/>
              <p:cNvSpPr/>
              <p:nvPr/>
            </p:nvSpPr>
            <p:spPr>
              <a:xfrm rot="5400000" flipH="1" flipV="1">
                <a:off x="9552351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对角圆角淘宝网Chenying0907出品 38"/>
            <p:cNvSpPr/>
            <p:nvPr/>
          </p:nvSpPr>
          <p:spPr>
            <a:xfrm rot="5400000">
              <a:off x="5341073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淘宝网Chenying0907出品 41"/>
            <p:cNvSpPr txBox="1"/>
            <p:nvPr/>
          </p:nvSpPr>
          <p:spPr>
            <a:xfrm>
              <a:off x="6238746" y="1431387"/>
              <a:ext cx="1252220" cy="339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87071"/>
                  </a:solidFill>
                  <a:latin typeface="Agency FB" panose="020B0503020202020204" pitchFamily="34" charset="0"/>
                </a:rPr>
                <a:t>3</a:t>
              </a:r>
              <a:endParaRPr lang="en-US" dirty="0">
                <a:solidFill>
                  <a:srgbClr val="E8707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97" name="Group 22"/>
            <p:cNvGrpSpPr>
              <a:grpSpLocks noChangeAspect="1"/>
            </p:cNvGrpSpPr>
            <p:nvPr/>
          </p:nvGrpSpPr>
          <p:grpSpPr bwMode="auto">
            <a:xfrm>
              <a:off x="6818066" y="3769884"/>
              <a:ext cx="215623" cy="215623"/>
              <a:chOff x="3617" y="1935"/>
              <a:chExt cx="446" cy="446"/>
            </a:xfrm>
            <a:solidFill>
              <a:srgbClr val="E87071"/>
            </a:solidFill>
          </p:grpSpPr>
          <p:sp>
            <p:nvSpPr>
              <p:cNvPr id="98" name="淘宝网Chenying0907出品 23"/>
              <p:cNvSpPr>
                <a:spLocks noEditPoints="1"/>
              </p:cNvSpPr>
              <p:nvPr/>
            </p:nvSpPr>
            <p:spPr bwMode="auto">
              <a:xfrm>
                <a:off x="3617" y="1935"/>
                <a:ext cx="446" cy="446"/>
              </a:xfrm>
              <a:custGeom>
                <a:avLst/>
                <a:gdLst>
                  <a:gd name="T0" fmla="*/ 93 w 186"/>
                  <a:gd name="T1" fmla="*/ 0 h 186"/>
                  <a:gd name="T2" fmla="*/ 0 w 186"/>
                  <a:gd name="T3" fmla="*/ 93 h 186"/>
                  <a:gd name="T4" fmla="*/ 93 w 186"/>
                  <a:gd name="T5" fmla="*/ 186 h 186"/>
                  <a:gd name="T6" fmla="*/ 186 w 186"/>
                  <a:gd name="T7" fmla="*/ 93 h 186"/>
                  <a:gd name="T8" fmla="*/ 93 w 186"/>
                  <a:gd name="T9" fmla="*/ 0 h 186"/>
                  <a:gd name="T10" fmla="*/ 93 w 186"/>
                  <a:gd name="T11" fmla="*/ 169 h 186"/>
                  <a:gd name="T12" fmla="*/ 18 w 186"/>
                  <a:gd name="T13" fmla="*/ 93 h 186"/>
                  <a:gd name="T14" fmla="*/ 93 w 186"/>
                  <a:gd name="T15" fmla="*/ 18 h 186"/>
                  <a:gd name="T16" fmla="*/ 169 w 186"/>
                  <a:gd name="T17" fmla="*/ 93 h 186"/>
                  <a:gd name="T18" fmla="*/ 93 w 186"/>
                  <a:gd name="T19" fmla="*/ 16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86">
                    <a:moveTo>
                      <a:pt x="93" y="0"/>
                    </a:move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6"/>
                      <a:pt x="93" y="186"/>
                    </a:cubicBezTo>
                    <a:cubicBezTo>
                      <a:pt x="144" y="186"/>
                      <a:pt x="186" y="145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lose/>
                    <a:moveTo>
                      <a:pt x="93" y="169"/>
                    </a:moveTo>
                    <a:cubicBezTo>
                      <a:pt x="52" y="169"/>
                      <a:pt x="18" y="135"/>
                      <a:pt x="18" y="93"/>
                    </a:cubicBezTo>
                    <a:cubicBezTo>
                      <a:pt x="18" y="52"/>
                      <a:pt x="52" y="18"/>
                      <a:pt x="93" y="18"/>
                    </a:cubicBezTo>
                    <a:cubicBezTo>
                      <a:pt x="135" y="18"/>
                      <a:pt x="169" y="52"/>
                      <a:pt x="169" y="93"/>
                    </a:cubicBezTo>
                    <a:cubicBezTo>
                      <a:pt x="169" y="135"/>
                      <a:pt x="135" y="169"/>
                      <a:pt x="93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淘宝网Chenying0907出品 24"/>
              <p:cNvSpPr/>
              <p:nvPr/>
            </p:nvSpPr>
            <p:spPr bwMode="auto">
              <a:xfrm>
                <a:off x="3823" y="1990"/>
                <a:ext cx="175" cy="184"/>
              </a:xfrm>
              <a:custGeom>
                <a:avLst/>
                <a:gdLst>
                  <a:gd name="T0" fmla="*/ 34 w 175"/>
                  <a:gd name="T1" fmla="*/ 151 h 184"/>
                  <a:gd name="T2" fmla="*/ 34 w 175"/>
                  <a:gd name="T3" fmla="*/ 0 h 184"/>
                  <a:gd name="T4" fmla="*/ 0 w 175"/>
                  <a:gd name="T5" fmla="*/ 0 h 184"/>
                  <a:gd name="T6" fmla="*/ 0 w 175"/>
                  <a:gd name="T7" fmla="*/ 184 h 184"/>
                  <a:gd name="T8" fmla="*/ 22 w 175"/>
                  <a:gd name="T9" fmla="*/ 184 h 184"/>
                  <a:gd name="T10" fmla="*/ 34 w 175"/>
                  <a:gd name="T11" fmla="*/ 184 h 184"/>
                  <a:gd name="T12" fmla="*/ 175 w 175"/>
                  <a:gd name="T13" fmla="*/ 184 h 184"/>
                  <a:gd name="T14" fmla="*/ 175 w 175"/>
                  <a:gd name="T15" fmla="*/ 151 h 184"/>
                  <a:gd name="T16" fmla="*/ 34 w 175"/>
                  <a:gd name="T17" fmla="*/ 15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84">
                    <a:moveTo>
                      <a:pt x="34" y="151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22" y="184"/>
                    </a:lnTo>
                    <a:lnTo>
                      <a:pt x="34" y="184"/>
                    </a:lnTo>
                    <a:lnTo>
                      <a:pt x="175" y="184"/>
                    </a:lnTo>
                    <a:lnTo>
                      <a:pt x="175" y="151"/>
                    </a:lnTo>
                    <a:lnTo>
                      <a:pt x="3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超固体的特性：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固体序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超流序共存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网Chenying0907出品 50"/>
          <p:cNvSpPr txBox="1"/>
          <p:nvPr/>
        </p:nvSpPr>
        <p:spPr>
          <a:xfrm>
            <a:off x="3898695" y="1883580"/>
            <a:ext cx="1444288" cy="204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超固体同时具备固体序和超流序，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固体序需要打破晶格的平移不变性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对角长程序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。超流序是一种非对角长程序。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淘宝网Chenying0907出品 50"/>
          <p:cNvSpPr txBox="1"/>
          <p:nvPr/>
        </p:nvSpPr>
        <p:spPr>
          <a:xfrm>
            <a:off x="7221015" y="1899455"/>
            <a:ext cx="1444288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超固体这样奇异的物态，在极端条件下有新奇的物理现象，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固体序和超流序共存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9105" y="5377815"/>
            <a:ext cx="8225790" cy="754380"/>
            <a:chOff x="723" y="8105"/>
            <a:chExt cx="12954" cy="1188"/>
          </a:xfrm>
        </p:grpSpPr>
        <p:grpSp>
          <p:nvGrpSpPr>
            <p:cNvPr id="6" name="组合 5"/>
            <p:cNvGrpSpPr/>
            <p:nvPr/>
          </p:nvGrpSpPr>
          <p:grpSpPr>
            <a:xfrm>
              <a:off x="723" y="8105"/>
              <a:ext cx="875" cy="553"/>
              <a:chOff x="1054" y="6063"/>
              <a:chExt cx="606" cy="553"/>
            </a:xfrm>
          </p:grpSpPr>
          <p:sp>
            <p:nvSpPr>
              <p:cNvPr id="7" name="淘宝网Chenying0907出品 10"/>
              <p:cNvSpPr>
                <a:spLocks noChangeAspect="1"/>
              </p:cNvSpPr>
              <p:nvPr/>
            </p:nvSpPr>
            <p:spPr>
              <a:xfrm rot="5400000">
                <a:off x="1264" y="6220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淘宝网Chenying0907出品 10"/>
              <p:cNvSpPr>
                <a:spLocks noChangeAspect="1"/>
              </p:cNvSpPr>
              <p:nvPr/>
            </p:nvSpPr>
            <p:spPr>
              <a:xfrm rot="5400000">
                <a:off x="1054" y="6063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80ABB8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853" y="8659"/>
              <a:ext cx="825" cy="635"/>
              <a:chOff x="12957" y="7301"/>
              <a:chExt cx="571" cy="635"/>
            </a:xfrm>
          </p:grpSpPr>
          <p:sp>
            <p:nvSpPr>
              <p:cNvPr id="10" name="淘宝网Chenying0907出品 12"/>
              <p:cNvSpPr>
                <a:spLocks noChangeAspect="1"/>
              </p:cNvSpPr>
              <p:nvPr/>
            </p:nvSpPr>
            <p:spPr>
              <a:xfrm rot="5400000" flipH="1" flipV="1">
                <a:off x="12957" y="7301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淘宝网Chenying0907出品 12"/>
              <p:cNvSpPr>
                <a:spLocks noChangeAspect="1"/>
              </p:cNvSpPr>
              <p:nvPr/>
            </p:nvSpPr>
            <p:spPr>
              <a:xfrm rot="5400000" flipH="1" flipV="1">
                <a:off x="13132" y="7540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80ABB8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461" y="8502"/>
              <a:ext cx="901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Phys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.</a:t>
              </a:r>
              <a:r>
                <a:rPr lang="zh-CN" altLang="en-US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World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, </a:t>
              </a:r>
              <a:r>
                <a:rPr b="1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30 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(2) </a:t>
              </a:r>
              <a:r>
                <a:rPr lang="zh-CN" altLang="en-US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24 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(</a:t>
              </a:r>
              <a:r>
                <a:rPr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2017</a:t>
              </a:r>
              <a:r>
                <a:rPr lang="en-US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)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;     Nature </a:t>
              </a:r>
              <a:r>
                <a:rPr lang="en-US" altLang="zh-CN" b="1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574</a:t>
              </a:r>
              <a:r>
                <a:rPr lang="en-US" altLang="zh-CN" i="1">
                  <a:solidFill>
                    <a:srgbClr val="1D41D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, 382–385(2019)</a:t>
              </a:r>
              <a:endParaRPr lang="en-US" altLang="zh-CN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 descr="1(C%$O%X[S[}4SQ28]ZB5(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1240" y="2089785"/>
            <a:ext cx="1129665" cy="1240155"/>
          </a:xfrm>
          <a:prstGeom prst="rect">
            <a:avLst/>
          </a:prstGeom>
        </p:spPr>
      </p:pic>
      <p:pic>
        <p:nvPicPr>
          <p:cNvPr id="28" name="图片 27" descr="Y)MWKDQ3)K`QCPHH$EZLVS6"/>
          <p:cNvPicPr>
            <a:picLocks noChangeAspect="1"/>
          </p:cNvPicPr>
          <p:nvPr/>
        </p:nvPicPr>
        <p:blipFill>
          <a:blip r:embed="rId2"/>
          <a:srcRect l="57103" t="11863" r="9488" b="10878"/>
          <a:stretch>
            <a:fillRect/>
          </a:stretch>
        </p:blipFill>
        <p:spPr>
          <a:xfrm>
            <a:off x="5663565" y="3235325"/>
            <a:ext cx="1083600" cy="1130186"/>
          </a:xfrm>
          <a:prstGeom prst="rect">
            <a:avLst/>
          </a:prstGeom>
        </p:spPr>
      </p:pic>
      <p:pic>
        <p:nvPicPr>
          <p:cNvPr id="30" name="图片 29" descr="Y)MWKDQ3)K`QCPHH$EZLVS6"/>
          <p:cNvPicPr>
            <a:picLocks noChangeAspect="1"/>
          </p:cNvPicPr>
          <p:nvPr/>
        </p:nvPicPr>
        <p:blipFill>
          <a:blip r:embed="rId2"/>
          <a:srcRect l="5846" t="923" r="54225" b="7240"/>
          <a:stretch>
            <a:fillRect/>
          </a:stretch>
        </p:blipFill>
        <p:spPr>
          <a:xfrm>
            <a:off x="5663565" y="1955800"/>
            <a:ext cx="1082675" cy="1123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25370" y="3548380"/>
            <a:ext cx="1226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图1.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穿墙术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64200" y="4483735"/>
            <a:ext cx="1137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图1.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BEC;       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超固体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89"/>
    </mc:Choice>
    <mc:Fallback>
      <p:transition advTm="6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空心弧 43"/>
          <p:cNvSpPr/>
          <p:nvPr/>
        </p:nvSpPr>
        <p:spPr>
          <a:xfrm rot="16200000" flipV="1">
            <a:off x="4024000" y="2633278"/>
            <a:ext cx="1190523" cy="1190523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solidFill>
            <a:schemeClr val="tx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1" rIns="68564" bIns="34281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空心弧 44"/>
          <p:cNvSpPr/>
          <p:nvPr/>
        </p:nvSpPr>
        <p:spPr>
          <a:xfrm rot="16200000" flipV="1">
            <a:off x="4022279" y="2630119"/>
            <a:ext cx="1190523" cy="1190523"/>
          </a:xfrm>
          <a:prstGeom prst="blockArc">
            <a:avLst>
              <a:gd name="adj1" fmla="val 1535086"/>
              <a:gd name="adj2" fmla="val 13411"/>
              <a:gd name="adj3" fmla="val 4880"/>
            </a:avLst>
          </a:prstGeom>
          <a:solidFill>
            <a:srgbClr val="157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1" rIns="68564" bIns="34281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4088424" y="2943033"/>
            <a:ext cx="935990" cy="551815"/>
          </a:xfrm>
          <a:prstGeom prst="rect">
            <a:avLst/>
          </a:prstGeom>
        </p:spPr>
        <p:txBody>
          <a:bodyPr wrap="none" lIns="68574" tIns="34287" rIns="68574" bIns="34287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  <a:r>
              <a:rPr lang="en-US" altLang="zh-CN" sz="21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en-US" altLang="zh-CN" sz="21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62585" y="1440000"/>
            <a:ext cx="1853565" cy="3240000"/>
            <a:chOff x="1355426" y="1157702"/>
            <a:chExt cx="1795257" cy="3344124"/>
          </a:xfrm>
        </p:grpSpPr>
        <p:grpSp>
          <p:nvGrpSpPr>
            <p:cNvPr id="66" name="淘宝网Chenying0907出品 3"/>
            <p:cNvGrpSpPr/>
            <p:nvPr/>
          </p:nvGrpSpPr>
          <p:grpSpPr>
            <a:xfrm>
              <a:off x="1355426" y="1157702"/>
              <a:ext cx="1795257" cy="3344124"/>
              <a:chOff x="1806920" y="1333321"/>
              <a:chExt cx="2393261" cy="4458058"/>
            </a:xfrm>
          </p:grpSpPr>
          <p:sp>
            <p:nvSpPr>
              <p:cNvPr id="80" name="淘宝网Chenying0907出品 10"/>
              <p:cNvSpPr/>
              <p:nvPr/>
            </p:nvSpPr>
            <p:spPr>
              <a:xfrm rot="5400000">
                <a:off x="1806921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淘宝网Chenying0907出品 12"/>
              <p:cNvSpPr/>
              <p:nvPr/>
            </p:nvSpPr>
            <p:spPr>
              <a:xfrm rot="5400000" flipH="1" flipV="1">
                <a:off x="3367451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对角圆角淘宝网Chenying0907出品 4"/>
            <p:cNvSpPr/>
            <p:nvPr/>
          </p:nvSpPr>
          <p:spPr>
            <a:xfrm rot="5400000">
              <a:off x="701592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淘宝网Chenying0907出品 21"/>
            <p:cNvSpPr txBox="1"/>
            <p:nvPr/>
          </p:nvSpPr>
          <p:spPr>
            <a:xfrm>
              <a:off x="1707851" y="1438372"/>
              <a:ext cx="1193800" cy="31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B85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gency FB" panose="020B0503020202020204" pitchFamily="34" charset="0"/>
                  <a:sym typeface="+mn-ea"/>
                </a:rPr>
                <a:t>2004</a:t>
              </a:r>
              <a:r>
                <a:rPr lang="en-US" altLang="zh-CN" dirty="0">
                  <a:solidFill>
                    <a:srgbClr val="FFB85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gency FB" panose="020B0503020202020204" pitchFamily="34" charset="0"/>
                  <a:sym typeface="+mn-ea"/>
                </a:rPr>
                <a:t>年</a:t>
              </a:r>
              <a:endParaRPr lang="en-US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70" name="Group 8"/>
            <p:cNvGrpSpPr>
              <a:grpSpLocks noChangeAspect="1"/>
            </p:cNvGrpSpPr>
            <p:nvPr/>
          </p:nvGrpSpPr>
          <p:grpSpPr bwMode="auto">
            <a:xfrm>
              <a:off x="2117316" y="3764566"/>
              <a:ext cx="223842" cy="226259"/>
              <a:chOff x="4313" y="1262"/>
              <a:chExt cx="463" cy="468"/>
            </a:xfrm>
            <a:solidFill>
              <a:srgbClr val="FFB850"/>
            </a:solidFill>
          </p:grpSpPr>
          <p:sp>
            <p:nvSpPr>
              <p:cNvPr id="71" name="淘宝网Chenying0907出品 9"/>
              <p:cNvSpPr>
                <a:spLocks noChangeArrowheads="1"/>
              </p:cNvSpPr>
              <p:nvPr/>
            </p:nvSpPr>
            <p:spPr bwMode="auto">
              <a:xfrm>
                <a:off x="4603" y="1387"/>
                <a:ext cx="77" cy="34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淘宝网Chenying0907出品 10"/>
              <p:cNvSpPr>
                <a:spLocks noChangeArrowheads="1"/>
              </p:cNvSpPr>
              <p:nvPr/>
            </p:nvSpPr>
            <p:spPr bwMode="auto">
              <a:xfrm>
                <a:off x="4699" y="1349"/>
                <a:ext cx="77" cy="3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淘宝网Chenying0907出品 11"/>
              <p:cNvSpPr>
                <a:spLocks noChangeArrowheads="1"/>
              </p:cNvSpPr>
              <p:nvPr/>
            </p:nvSpPr>
            <p:spPr bwMode="auto">
              <a:xfrm>
                <a:off x="4515" y="1447"/>
                <a:ext cx="76" cy="2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淘宝网Chenying0907出品 12"/>
              <p:cNvSpPr>
                <a:spLocks noChangeArrowheads="1"/>
              </p:cNvSpPr>
              <p:nvPr/>
            </p:nvSpPr>
            <p:spPr bwMode="auto">
              <a:xfrm>
                <a:off x="4423" y="1486"/>
                <a:ext cx="80" cy="2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淘宝网Chenying0907出品 13"/>
              <p:cNvSpPr>
                <a:spLocks noChangeArrowheads="1"/>
              </p:cNvSpPr>
              <p:nvPr/>
            </p:nvSpPr>
            <p:spPr bwMode="auto">
              <a:xfrm>
                <a:off x="4335" y="1565"/>
                <a:ext cx="76" cy="16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淘宝网Chenying0907出品 14"/>
              <p:cNvSpPr/>
              <p:nvPr/>
            </p:nvSpPr>
            <p:spPr bwMode="auto">
              <a:xfrm>
                <a:off x="4313" y="1277"/>
                <a:ext cx="298" cy="247"/>
              </a:xfrm>
              <a:custGeom>
                <a:avLst/>
                <a:gdLst>
                  <a:gd name="T0" fmla="*/ 0 w 298"/>
                  <a:gd name="T1" fmla="*/ 240 h 247"/>
                  <a:gd name="T2" fmla="*/ 290 w 298"/>
                  <a:gd name="T3" fmla="*/ 0 h 247"/>
                  <a:gd name="T4" fmla="*/ 298 w 298"/>
                  <a:gd name="T5" fmla="*/ 7 h 247"/>
                  <a:gd name="T6" fmla="*/ 7 w 298"/>
                  <a:gd name="T7" fmla="*/ 247 h 247"/>
                  <a:gd name="T8" fmla="*/ 0 w 298"/>
                  <a:gd name="T9" fmla="*/ 240 h 247"/>
                  <a:gd name="T10" fmla="*/ 0 w 298"/>
                  <a:gd name="T11" fmla="*/ 24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247">
                    <a:moveTo>
                      <a:pt x="0" y="240"/>
                    </a:moveTo>
                    <a:lnTo>
                      <a:pt x="290" y="0"/>
                    </a:lnTo>
                    <a:lnTo>
                      <a:pt x="298" y="7"/>
                    </a:lnTo>
                    <a:lnTo>
                      <a:pt x="7" y="247"/>
                    </a:lnTo>
                    <a:lnTo>
                      <a:pt x="0" y="240"/>
                    </a:lnTo>
                    <a:lnTo>
                      <a:pt x="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淘宝网Chenying0907出品 15"/>
              <p:cNvSpPr/>
              <p:nvPr/>
            </p:nvSpPr>
            <p:spPr bwMode="auto">
              <a:xfrm>
                <a:off x="4567" y="1262"/>
                <a:ext cx="65" cy="58"/>
              </a:xfrm>
              <a:custGeom>
                <a:avLst/>
                <a:gdLst>
                  <a:gd name="T0" fmla="*/ 0 w 65"/>
                  <a:gd name="T1" fmla="*/ 3 h 58"/>
                  <a:gd name="T2" fmla="*/ 65 w 65"/>
                  <a:gd name="T3" fmla="*/ 0 h 58"/>
                  <a:gd name="T4" fmla="*/ 36 w 65"/>
                  <a:gd name="T5" fmla="*/ 58 h 58"/>
                  <a:gd name="T6" fmla="*/ 0 w 65"/>
                  <a:gd name="T7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8">
                    <a:moveTo>
                      <a:pt x="0" y="3"/>
                    </a:moveTo>
                    <a:lnTo>
                      <a:pt x="65" y="0"/>
                    </a:lnTo>
                    <a:lnTo>
                      <a:pt x="36" y="5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淘宝网Chenying0907出品 50"/>
            <p:cNvSpPr txBox="1"/>
            <p:nvPr/>
          </p:nvSpPr>
          <p:spPr>
            <a:xfrm>
              <a:off x="1553539" y="1662612"/>
              <a:ext cx="1444288" cy="1761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宾州州立大学的小组测量了固体</a:t>
              </a:r>
              <a:r>
                <a:rPr lang="zh-CN" altLang="en-US" baseline="30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He的转动惯量，发现在极低温下，转动惯量减少了。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615055" y="1440000"/>
            <a:ext cx="1854000" cy="3240000"/>
            <a:chOff x="3675167" y="1157702"/>
            <a:chExt cx="1795257" cy="3344124"/>
          </a:xfrm>
        </p:grpSpPr>
        <p:grpSp>
          <p:nvGrpSpPr>
            <p:cNvPr id="83" name="淘宝网Chenying0907出品 5"/>
            <p:cNvGrpSpPr/>
            <p:nvPr/>
          </p:nvGrpSpPr>
          <p:grpSpPr>
            <a:xfrm>
              <a:off x="3675167" y="1157702"/>
              <a:ext cx="1795257" cy="3344124"/>
              <a:chOff x="4899371" y="1333321"/>
              <a:chExt cx="2393261" cy="4458058"/>
            </a:xfrm>
          </p:grpSpPr>
          <p:sp>
            <p:nvSpPr>
              <p:cNvPr id="90" name="淘宝网Chenying0907出品 25"/>
              <p:cNvSpPr/>
              <p:nvPr/>
            </p:nvSpPr>
            <p:spPr>
              <a:xfrm rot="5400000">
                <a:off x="4899372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淘宝网Chenying0907出品 26"/>
              <p:cNvSpPr/>
              <p:nvPr/>
            </p:nvSpPr>
            <p:spPr>
              <a:xfrm rot="5400000" flipH="1" flipV="1">
                <a:off x="6459902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对角圆角淘宝网Chenying0907出品 27"/>
            <p:cNvSpPr/>
            <p:nvPr/>
          </p:nvSpPr>
          <p:spPr>
            <a:xfrm rot="5400000">
              <a:off x="3021333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淘宝网Chenying0907出品 30"/>
            <p:cNvSpPr txBox="1"/>
            <p:nvPr/>
          </p:nvSpPr>
          <p:spPr>
            <a:xfrm>
              <a:off x="4055532" y="1438372"/>
              <a:ext cx="1138555" cy="31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1ACBE"/>
                  </a:solidFill>
                  <a:latin typeface="Agency FB" panose="020B0503020202020204" pitchFamily="34" charset="0"/>
                  <a:sym typeface="+mn-ea"/>
                </a:rPr>
                <a:t>2006</a:t>
              </a:r>
              <a:r>
                <a:rPr lang="zh-CN" altLang="en-US" dirty="0">
                  <a:solidFill>
                    <a:srgbClr val="01ACBE"/>
                  </a:solidFill>
                  <a:latin typeface="Agency FB" panose="020B0503020202020204" pitchFamily="34" charset="0"/>
                  <a:sym typeface="+mn-ea"/>
                </a:rPr>
                <a:t>年</a:t>
              </a:r>
              <a:endParaRPr lang="zh-CN" altLang="en-US" dirty="0">
                <a:solidFill>
                  <a:srgbClr val="01ACB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7" name="淘宝网Chenying0907出品 19"/>
            <p:cNvSpPr/>
            <p:nvPr/>
          </p:nvSpPr>
          <p:spPr bwMode="auto">
            <a:xfrm>
              <a:off x="4502269" y="3730337"/>
              <a:ext cx="150577" cy="294717"/>
            </a:xfrm>
            <a:custGeom>
              <a:avLst/>
              <a:gdLst>
                <a:gd name="T0" fmla="*/ 38 w 96"/>
                <a:gd name="T1" fmla="*/ 191 h 191"/>
                <a:gd name="T2" fmla="*/ 38 w 96"/>
                <a:gd name="T3" fmla="*/ 168 h 191"/>
                <a:gd name="T4" fmla="*/ 0 w 96"/>
                <a:gd name="T5" fmla="*/ 158 h 191"/>
                <a:gd name="T6" fmla="*/ 6 w 96"/>
                <a:gd name="T7" fmla="*/ 136 h 191"/>
                <a:gd name="T8" fmla="*/ 43 w 96"/>
                <a:gd name="T9" fmla="*/ 146 h 191"/>
                <a:gd name="T10" fmla="*/ 67 w 96"/>
                <a:gd name="T11" fmla="*/ 128 h 191"/>
                <a:gd name="T12" fmla="*/ 42 w 96"/>
                <a:gd name="T13" fmla="*/ 104 h 191"/>
                <a:gd name="T14" fmla="*/ 2 w 96"/>
                <a:gd name="T15" fmla="*/ 63 h 191"/>
                <a:gd name="T16" fmla="*/ 39 w 96"/>
                <a:gd name="T17" fmla="*/ 23 h 191"/>
                <a:gd name="T18" fmla="*/ 39 w 96"/>
                <a:gd name="T19" fmla="*/ 0 h 191"/>
                <a:gd name="T20" fmla="*/ 58 w 96"/>
                <a:gd name="T21" fmla="*/ 0 h 191"/>
                <a:gd name="T22" fmla="*/ 58 w 96"/>
                <a:gd name="T23" fmla="*/ 22 h 191"/>
                <a:gd name="T24" fmla="*/ 90 w 96"/>
                <a:gd name="T25" fmla="*/ 30 h 191"/>
                <a:gd name="T26" fmla="*/ 84 w 96"/>
                <a:gd name="T27" fmla="*/ 51 h 191"/>
                <a:gd name="T28" fmla="*/ 52 w 96"/>
                <a:gd name="T29" fmla="*/ 43 h 191"/>
                <a:gd name="T30" fmla="*/ 30 w 96"/>
                <a:gd name="T31" fmla="*/ 59 h 191"/>
                <a:gd name="T32" fmla="*/ 59 w 96"/>
                <a:gd name="T33" fmla="*/ 82 h 191"/>
                <a:gd name="T34" fmla="*/ 96 w 96"/>
                <a:gd name="T35" fmla="*/ 125 h 191"/>
                <a:gd name="T36" fmla="*/ 57 w 96"/>
                <a:gd name="T37" fmla="*/ 167 h 191"/>
                <a:gd name="T38" fmla="*/ 57 w 96"/>
                <a:gd name="T39" fmla="*/ 191 h 191"/>
                <a:gd name="T40" fmla="*/ 38 w 96"/>
                <a:gd name="T41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91">
                  <a:moveTo>
                    <a:pt x="38" y="191"/>
                  </a:moveTo>
                  <a:cubicBezTo>
                    <a:pt x="38" y="168"/>
                    <a:pt x="38" y="168"/>
                    <a:pt x="38" y="168"/>
                  </a:cubicBezTo>
                  <a:cubicBezTo>
                    <a:pt x="23" y="168"/>
                    <a:pt x="9" y="163"/>
                    <a:pt x="0" y="158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16" y="141"/>
                    <a:pt x="29" y="146"/>
                    <a:pt x="43" y="146"/>
                  </a:cubicBezTo>
                  <a:cubicBezTo>
                    <a:pt x="57" y="146"/>
                    <a:pt x="67" y="139"/>
                    <a:pt x="67" y="128"/>
                  </a:cubicBezTo>
                  <a:cubicBezTo>
                    <a:pt x="67" y="117"/>
                    <a:pt x="59" y="111"/>
                    <a:pt x="42" y="104"/>
                  </a:cubicBezTo>
                  <a:cubicBezTo>
                    <a:pt x="18" y="95"/>
                    <a:pt x="2" y="84"/>
                    <a:pt x="2" y="63"/>
                  </a:cubicBezTo>
                  <a:cubicBezTo>
                    <a:pt x="2" y="43"/>
                    <a:pt x="16" y="27"/>
                    <a:pt x="39" y="2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73" y="22"/>
                    <a:pt x="83" y="26"/>
                    <a:pt x="90" y="30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9" y="49"/>
                    <a:pt x="68" y="43"/>
                    <a:pt x="52" y="43"/>
                  </a:cubicBezTo>
                  <a:cubicBezTo>
                    <a:pt x="36" y="43"/>
                    <a:pt x="30" y="52"/>
                    <a:pt x="30" y="59"/>
                  </a:cubicBezTo>
                  <a:cubicBezTo>
                    <a:pt x="30" y="69"/>
                    <a:pt x="39" y="74"/>
                    <a:pt x="59" y="82"/>
                  </a:cubicBezTo>
                  <a:cubicBezTo>
                    <a:pt x="85" y="92"/>
                    <a:pt x="96" y="105"/>
                    <a:pt x="96" y="125"/>
                  </a:cubicBezTo>
                  <a:cubicBezTo>
                    <a:pt x="96" y="145"/>
                    <a:pt x="83" y="162"/>
                    <a:pt x="57" y="167"/>
                  </a:cubicBezTo>
                  <a:cubicBezTo>
                    <a:pt x="57" y="191"/>
                    <a:pt x="57" y="191"/>
                    <a:pt x="57" y="191"/>
                  </a:cubicBezTo>
                  <a:lnTo>
                    <a:pt x="38" y="191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txBody>
            <a:bodyPr vert="horz" wrap="square" lIns="68592" tIns="34296" rIns="68592" bIns="34296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981825" y="1440000"/>
            <a:ext cx="1854000" cy="3240000"/>
            <a:chOff x="5994906" y="1157702"/>
            <a:chExt cx="1795257" cy="3344124"/>
          </a:xfrm>
        </p:grpSpPr>
        <p:grpSp>
          <p:nvGrpSpPr>
            <p:cNvPr id="93" name="淘宝网Chenying0907出品 6"/>
            <p:cNvGrpSpPr/>
            <p:nvPr/>
          </p:nvGrpSpPr>
          <p:grpSpPr>
            <a:xfrm>
              <a:off x="5994906" y="1157702"/>
              <a:ext cx="1795257" cy="3344124"/>
              <a:chOff x="7991820" y="1333321"/>
              <a:chExt cx="2393261" cy="4458058"/>
            </a:xfrm>
          </p:grpSpPr>
          <p:sp>
            <p:nvSpPr>
              <p:cNvPr id="102" name="淘宝网Chenying0907出品 36"/>
              <p:cNvSpPr/>
              <p:nvPr/>
            </p:nvSpPr>
            <p:spPr>
              <a:xfrm rot="5400000">
                <a:off x="7991821" y="1333320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淘宝网Chenying0907出品 37"/>
              <p:cNvSpPr/>
              <p:nvPr/>
            </p:nvSpPr>
            <p:spPr>
              <a:xfrm rot="5400000" flipH="1" flipV="1">
                <a:off x="9552351" y="4958648"/>
                <a:ext cx="832730" cy="832731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对角圆角淘宝网Chenying0907出品 38"/>
            <p:cNvSpPr/>
            <p:nvPr/>
          </p:nvSpPr>
          <p:spPr>
            <a:xfrm rot="5400000">
              <a:off x="5341073" y="2055274"/>
              <a:ext cx="3101493" cy="1548888"/>
            </a:xfrm>
            <a:prstGeom prst="round2DiagRect">
              <a:avLst>
                <a:gd name="adj1" fmla="val 22105"/>
                <a:gd name="adj2" fmla="val 0"/>
              </a:avLst>
            </a:prstGeom>
            <a:pattFill prst="dkDnDiag">
              <a:fgClr>
                <a:srgbClr val="EEEEEE"/>
              </a:fgClr>
              <a:bgClr>
                <a:srgbClr val="F9F9F9"/>
              </a:bgClr>
            </a:patt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  <a:tileRect/>
              </a:gradFill>
            </a:ln>
            <a:effectLst>
              <a:outerShdw blurRad="1905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淘宝网Chenying0907出品 41"/>
            <p:cNvSpPr txBox="1"/>
            <p:nvPr/>
          </p:nvSpPr>
          <p:spPr>
            <a:xfrm>
              <a:off x="6238746" y="1431387"/>
              <a:ext cx="1252220" cy="31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87071"/>
                  </a:solidFill>
                  <a:latin typeface="Agency FB" panose="020B0503020202020204" pitchFamily="34" charset="0"/>
                  <a:sym typeface="+mn-ea"/>
                </a:rPr>
                <a:t>2012</a:t>
              </a:r>
              <a:r>
                <a:rPr lang="zh-CN" altLang="en-US" dirty="0">
                  <a:solidFill>
                    <a:srgbClr val="E87071"/>
                  </a:solidFill>
                  <a:latin typeface="Agency FB" panose="020B0503020202020204" pitchFamily="34" charset="0"/>
                  <a:sym typeface="+mn-ea"/>
                </a:rPr>
                <a:t>年</a:t>
              </a:r>
              <a:endParaRPr lang="en-US" dirty="0">
                <a:solidFill>
                  <a:srgbClr val="E8707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97" name="Group 22"/>
            <p:cNvGrpSpPr>
              <a:grpSpLocks noChangeAspect="1"/>
            </p:cNvGrpSpPr>
            <p:nvPr/>
          </p:nvGrpSpPr>
          <p:grpSpPr bwMode="auto">
            <a:xfrm>
              <a:off x="6818066" y="3769884"/>
              <a:ext cx="215623" cy="215623"/>
              <a:chOff x="3617" y="1935"/>
              <a:chExt cx="446" cy="446"/>
            </a:xfrm>
            <a:solidFill>
              <a:srgbClr val="E87071"/>
            </a:solidFill>
          </p:grpSpPr>
          <p:sp>
            <p:nvSpPr>
              <p:cNvPr id="98" name="淘宝网Chenying0907出品 23"/>
              <p:cNvSpPr>
                <a:spLocks noEditPoints="1"/>
              </p:cNvSpPr>
              <p:nvPr/>
            </p:nvSpPr>
            <p:spPr bwMode="auto">
              <a:xfrm>
                <a:off x="3617" y="1935"/>
                <a:ext cx="446" cy="446"/>
              </a:xfrm>
              <a:custGeom>
                <a:avLst/>
                <a:gdLst>
                  <a:gd name="T0" fmla="*/ 93 w 186"/>
                  <a:gd name="T1" fmla="*/ 0 h 186"/>
                  <a:gd name="T2" fmla="*/ 0 w 186"/>
                  <a:gd name="T3" fmla="*/ 93 h 186"/>
                  <a:gd name="T4" fmla="*/ 93 w 186"/>
                  <a:gd name="T5" fmla="*/ 186 h 186"/>
                  <a:gd name="T6" fmla="*/ 186 w 186"/>
                  <a:gd name="T7" fmla="*/ 93 h 186"/>
                  <a:gd name="T8" fmla="*/ 93 w 186"/>
                  <a:gd name="T9" fmla="*/ 0 h 186"/>
                  <a:gd name="T10" fmla="*/ 93 w 186"/>
                  <a:gd name="T11" fmla="*/ 169 h 186"/>
                  <a:gd name="T12" fmla="*/ 18 w 186"/>
                  <a:gd name="T13" fmla="*/ 93 h 186"/>
                  <a:gd name="T14" fmla="*/ 93 w 186"/>
                  <a:gd name="T15" fmla="*/ 18 h 186"/>
                  <a:gd name="T16" fmla="*/ 169 w 186"/>
                  <a:gd name="T17" fmla="*/ 93 h 186"/>
                  <a:gd name="T18" fmla="*/ 93 w 186"/>
                  <a:gd name="T19" fmla="*/ 16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86">
                    <a:moveTo>
                      <a:pt x="93" y="0"/>
                    </a:move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6"/>
                      <a:pt x="93" y="186"/>
                    </a:cubicBezTo>
                    <a:cubicBezTo>
                      <a:pt x="144" y="186"/>
                      <a:pt x="186" y="145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lose/>
                    <a:moveTo>
                      <a:pt x="93" y="169"/>
                    </a:moveTo>
                    <a:cubicBezTo>
                      <a:pt x="52" y="169"/>
                      <a:pt x="18" y="135"/>
                      <a:pt x="18" y="93"/>
                    </a:cubicBezTo>
                    <a:cubicBezTo>
                      <a:pt x="18" y="52"/>
                      <a:pt x="52" y="18"/>
                      <a:pt x="93" y="18"/>
                    </a:cubicBezTo>
                    <a:cubicBezTo>
                      <a:pt x="135" y="18"/>
                      <a:pt x="169" y="52"/>
                      <a:pt x="169" y="93"/>
                    </a:cubicBezTo>
                    <a:cubicBezTo>
                      <a:pt x="169" y="135"/>
                      <a:pt x="135" y="169"/>
                      <a:pt x="93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淘宝网Chenying0907出品 24"/>
              <p:cNvSpPr/>
              <p:nvPr/>
            </p:nvSpPr>
            <p:spPr bwMode="auto">
              <a:xfrm>
                <a:off x="3823" y="1990"/>
                <a:ext cx="175" cy="184"/>
              </a:xfrm>
              <a:custGeom>
                <a:avLst/>
                <a:gdLst>
                  <a:gd name="T0" fmla="*/ 34 w 175"/>
                  <a:gd name="T1" fmla="*/ 151 h 184"/>
                  <a:gd name="T2" fmla="*/ 34 w 175"/>
                  <a:gd name="T3" fmla="*/ 0 h 184"/>
                  <a:gd name="T4" fmla="*/ 0 w 175"/>
                  <a:gd name="T5" fmla="*/ 0 h 184"/>
                  <a:gd name="T6" fmla="*/ 0 w 175"/>
                  <a:gd name="T7" fmla="*/ 184 h 184"/>
                  <a:gd name="T8" fmla="*/ 22 w 175"/>
                  <a:gd name="T9" fmla="*/ 184 h 184"/>
                  <a:gd name="T10" fmla="*/ 34 w 175"/>
                  <a:gd name="T11" fmla="*/ 184 h 184"/>
                  <a:gd name="T12" fmla="*/ 175 w 175"/>
                  <a:gd name="T13" fmla="*/ 184 h 184"/>
                  <a:gd name="T14" fmla="*/ 175 w 175"/>
                  <a:gd name="T15" fmla="*/ 151 h 184"/>
                  <a:gd name="T16" fmla="*/ 34 w 175"/>
                  <a:gd name="T17" fmla="*/ 15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84">
                    <a:moveTo>
                      <a:pt x="34" y="151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22" y="184"/>
                    </a:lnTo>
                    <a:lnTo>
                      <a:pt x="34" y="184"/>
                    </a:lnTo>
                    <a:lnTo>
                      <a:pt x="175" y="184"/>
                    </a:lnTo>
                    <a:lnTo>
                      <a:pt x="175" y="151"/>
                    </a:lnTo>
                    <a:lnTo>
                      <a:pt x="3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92" tIns="34296" rIns="68592" bIns="34296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318452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/>
            <a:r>
              <a:rPr lang="en-US" altLang="zh-CN" sz="1800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超固体实验：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无超固体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网Chenying0907出品 50"/>
          <p:cNvSpPr txBox="1"/>
          <p:nvPr/>
        </p:nvSpPr>
        <p:spPr>
          <a:xfrm>
            <a:off x="3898695" y="1883580"/>
            <a:ext cx="1444288" cy="232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</a:t>
            </a:r>
            <a:r>
              <a: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He中转动惯量所对应的信号和样品中的空位有关。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固体</a:t>
            </a:r>
            <a:r>
              <a: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He不够刚性，所以其中一些原子能相对位移。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淘宝网Chenying0907出品 50"/>
          <p:cNvSpPr txBox="1"/>
          <p:nvPr/>
        </p:nvSpPr>
        <p:spPr>
          <a:xfrm>
            <a:off x="7221015" y="1899455"/>
            <a:ext cx="1444288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宾州州立大学的小组重新设计了扭转振荡实验，在此基础上，没有支持转动惯量变化的证据。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9105" y="5377815"/>
            <a:ext cx="8226425" cy="755015"/>
            <a:chOff x="723" y="8105"/>
            <a:chExt cx="12955" cy="1189"/>
          </a:xfrm>
        </p:grpSpPr>
        <p:grpSp>
          <p:nvGrpSpPr>
            <p:cNvPr id="6" name="组合 5"/>
            <p:cNvGrpSpPr/>
            <p:nvPr/>
          </p:nvGrpSpPr>
          <p:grpSpPr>
            <a:xfrm>
              <a:off x="723" y="8105"/>
              <a:ext cx="875" cy="553"/>
              <a:chOff x="1054" y="6063"/>
              <a:chExt cx="606" cy="553"/>
            </a:xfrm>
          </p:grpSpPr>
          <p:sp>
            <p:nvSpPr>
              <p:cNvPr id="7" name="淘宝网Chenying0907出品 10"/>
              <p:cNvSpPr>
                <a:spLocks noChangeAspect="1"/>
              </p:cNvSpPr>
              <p:nvPr/>
            </p:nvSpPr>
            <p:spPr>
              <a:xfrm rot="5400000">
                <a:off x="1264" y="6220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淘宝网Chenying0907出品 10"/>
              <p:cNvSpPr>
                <a:spLocks noChangeAspect="1"/>
              </p:cNvSpPr>
              <p:nvPr/>
            </p:nvSpPr>
            <p:spPr>
              <a:xfrm rot="5400000">
                <a:off x="1054" y="6063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80ABB8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853" y="8659"/>
              <a:ext cx="825" cy="635"/>
              <a:chOff x="12957" y="7301"/>
              <a:chExt cx="571" cy="635"/>
            </a:xfrm>
          </p:grpSpPr>
          <p:sp>
            <p:nvSpPr>
              <p:cNvPr id="10" name="淘宝网Chenying0907出品 12"/>
              <p:cNvSpPr>
                <a:spLocks noChangeAspect="1"/>
              </p:cNvSpPr>
              <p:nvPr/>
            </p:nvSpPr>
            <p:spPr>
              <a:xfrm rot="5400000" flipH="1" flipV="1">
                <a:off x="12957" y="7301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淘宝网Chenying0907出品 12"/>
              <p:cNvSpPr>
                <a:spLocks noChangeAspect="1"/>
              </p:cNvSpPr>
              <p:nvPr/>
            </p:nvSpPr>
            <p:spPr>
              <a:xfrm rot="5400000" flipH="1" flipV="1">
                <a:off x="13132" y="7540"/>
                <a:ext cx="397" cy="397"/>
              </a:xfrm>
              <a:custGeom>
                <a:avLst/>
                <a:gdLst>
                  <a:gd name="connsiteX0" fmla="*/ 0 w 1219200"/>
                  <a:gd name="connsiteY0" fmla="*/ 1219200 h 1219200"/>
                  <a:gd name="connsiteX1" fmla="*/ 0 w 1219200"/>
                  <a:gd name="connsiteY1" fmla="*/ 1016000 h 1219200"/>
                  <a:gd name="connsiteX2" fmla="*/ 0 w 1219200"/>
                  <a:gd name="connsiteY2" fmla="*/ 101600 h 1219200"/>
                  <a:gd name="connsiteX3" fmla="*/ 101600 w 1219200"/>
                  <a:gd name="connsiteY3" fmla="*/ 0 h 1219200"/>
                  <a:gd name="connsiteX4" fmla="*/ 203200 w 1219200"/>
                  <a:gd name="connsiteY4" fmla="*/ 101600 h 1219200"/>
                  <a:gd name="connsiteX5" fmla="*/ 203200 w 1219200"/>
                  <a:gd name="connsiteY5" fmla="*/ 1016000 h 1219200"/>
                  <a:gd name="connsiteX6" fmla="*/ 1117600 w 1219200"/>
                  <a:gd name="connsiteY6" fmla="*/ 1016000 h 1219200"/>
                  <a:gd name="connsiteX7" fmla="*/ 1219200 w 1219200"/>
                  <a:gd name="connsiteY7" fmla="*/ 1117600 h 1219200"/>
                  <a:gd name="connsiteX8" fmla="*/ 1117600 w 1219200"/>
                  <a:gd name="connsiteY8" fmla="*/ 1219200 h 1219200"/>
                  <a:gd name="connsiteX9" fmla="*/ 203200 w 1219200"/>
                  <a:gd name="connsiteY9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00" h="1219200">
                    <a:moveTo>
                      <a:pt x="0" y="1219200"/>
                    </a:moveTo>
                    <a:lnTo>
                      <a:pt x="0" y="1016000"/>
                    </a:lnTo>
                    <a:lnTo>
                      <a:pt x="0" y="101600"/>
                    </a:lnTo>
                    <a:cubicBezTo>
                      <a:pt x="0" y="45488"/>
                      <a:pt x="45488" y="0"/>
                      <a:pt x="101600" y="0"/>
                    </a:cubicBezTo>
                    <a:cubicBezTo>
                      <a:pt x="157712" y="0"/>
                      <a:pt x="203200" y="45488"/>
                      <a:pt x="203200" y="101600"/>
                    </a:cubicBezTo>
                    <a:lnTo>
                      <a:pt x="203200" y="1016000"/>
                    </a:lnTo>
                    <a:lnTo>
                      <a:pt x="1117600" y="1016000"/>
                    </a:lnTo>
                    <a:cubicBezTo>
                      <a:pt x="1173712" y="1016000"/>
                      <a:pt x="1219200" y="1061488"/>
                      <a:pt x="1219200" y="1117600"/>
                    </a:cubicBezTo>
                    <a:cubicBezTo>
                      <a:pt x="1219200" y="1173712"/>
                      <a:pt x="1173712" y="1219200"/>
                      <a:pt x="1117600" y="1219200"/>
                    </a:cubicBezTo>
                    <a:lnTo>
                      <a:pt x="203200" y="1219200"/>
                    </a:lnTo>
                    <a:close/>
                  </a:path>
                </a:pathLst>
              </a:custGeom>
              <a:solidFill>
                <a:srgbClr val="80ABB8"/>
              </a:solidFill>
              <a:ln>
                <a:noFill/>
              </a:ln>
              <a:effectLst>
                <a:outerShdw blurRad="1397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245665" y="2239817"/>
            <a:ext cx="1244930" cy="1347933"/>
            <a:chOff x="3745" y="3312"/>
            <a:chExt cx="1799" cy="1823"/>
          </a:xfrm>
        </p:grpSpPr>
        <p:pic>
          <p:nvPicPr>
            <p:cNvPr id="19" name="图片 18" descr="9NXYB%J%QFI@{QIO9V9K}K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5" y="3312"/>
              <a:ext cx="1729" cy="182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3745" y="3312"/>
              <a:ext cx="397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30" y="2239645"/>
            <a:ext cx="1059815" cy="1422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730240" y="3950335"/>
            <a:ext cx="1152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图1.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新实验图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63470" y="3916045"/>
            <a:ext cx="1252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图1.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扭转振荡实验示意图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8840" y="5612130"/>
            <a:ext cx="779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b="1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427</a:t>
            </a:r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225 (2004)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World </a:t>
            </a:r>
            <a:r>
              <a:rPr b="1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 24 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2017</a:t>
            </a:r>
            <a:r>
              <a:rPr lang="en-US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Phys. Rev. Lett.  109, 155301 (2012).</a:t>
            </a:r>
            <a:endParaRPr lang="en-US" altLang="zh-CN" i="1" dirty="0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73"/>
    </mc:Choice>
    <mc:Fallback>
      <p:transition advTm="7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83679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冷原子超固体实验：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信号需要进一步检验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12160" y="5918200"/>
            <a:ext cx="25546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lang="zh-CN" altLang="en-US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543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91 (2017).</a:t>
            </a:r>
            <a:endParaRPr lang="zh-CN" altLang="en-US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组合 112"/>
          <p:cNvGrpSpPr/>
          <p:nvPr/>
        </p:nvGrpSpPr>
        <p:grpSpPr>
          <a:xfrm rot="0">
            <a:off x="575945" y="4516755"/>
            <a:ext cx="2075180" cy="1383665"/>
            <a:chOff x="907" y="7542"/>
            <a:chExt cx="3268" cy="2179"/>
          </a:xfrm>
        </p:grpSpPr>
        <p:sp>
          <p:nvSpPr>
            <p:cNvPr id="12" name="文本框 11"/>
            <p:cNvSpPr txBox="1"/>
            <p:nvPr/>
          </p:nvSpPr>
          <p:spPr>
            <a:xfrm>
              <a:off x="1229" y="7542"/>
              <a:ext cx="2946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ETH小组将玻色爱因斯坦凝聚（BEC）用激光局域住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BEC, 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再耦合上光晶格，BEC破缺平移对称性。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ETH-</a:t>
              </a:r>
              <a:r>
                <a:rPr lang="zh-CN" altLang="en-US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苏黎世联邦理工</a:t>
              </a:r>
              <a:endPara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 rot="10800000" flipV="1">
              <a:off x="907" y="7711"/>
              <a:ext cx="322" cy="326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6" rIns="68574" bIns="34286" rtlCol="0" anchor="ctr"/>
            <a:p>
              <a:pPr algn="ctr">
                <a:lnSpc>
                  <a:spcPct val="130000"/>
                </a:lnSpc>
              </a:pPr>
              <a:endParaRPr lang="zh-CN" altLang="en-US" sz="2700" dirty="0"/>
            </a:p>
          </p:txBody>
        </p:sp>
      </p:grpSp>
      <p:grpSp>
        <p:nvGrpSpPr>
          <p:cNvPr id="111" name="组合 110"/>
          <p:cNvGrpSpPr/>
          <p:nvPr/>
        </p:nvGrpSpPr>
        <p:grpSpPr>
          <a:xfrm rot="0">
            <a:off x="3362325" y="4546600"/>
            <a:ext cx="2214880" cy="1091565"/>
            <a:chOff x="5009" y="7628"/>
            <a:chExt cx="3488" cy="1719"/>
          </a:xfrm>
        </p:grpSpPr>
        <p:sp>
          <p:nvSpPr>
            <p:cNvPr id="15" name="文本框 14"/>
            <p:cNvSpPr txBox="1"/>
            <p:nvPr/>
          </p:nvSpPr>
          <p:spPr>
            <a:xfrm>
              <a:off x="5331" y="7628"/>
              <a:ext cx="3166" cy="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MIT小组利用自旋轨道耦合相互作用形成了超晶格结构，破坏了平移对称性，形成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密度调制，产生超</a:t>
              </a: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固体。</a:t>
              </a:r>
              <a:endPara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 rot="10800000" flipV="1">
              <a:off x="5009" y="7711"/>
              <a:ext cx="322" cy="326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6" rIns="68574" bIns="34286" rtlCol="0" anchor="ctr"/>
            <a:p>
              <a:pPr algn="ctr">
                <a:lnSpc>
                  <a:spcPct val="130000"/>
                </a:lnSpc>
              </a:pPr>
              <a:endParaRPr lang="zh-CN" altLang="en-US" sz="2700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 rot="0">
            <a:off x="6340475" y="4545330"/>
            <a:ext cx="2190750" cy="1090930"/>
            <a:chOff x="9142" y="7622"/>
            <a:chExt cx="3450" cy="1718"/>
          </a:xfrm>
        </p:grpSpPr>
        <p:sp>
          <p:nvSpPr>
            <p:cNvPr id="16" name="文本框 15"/>
            <p:cNvSpPr txBox="1"/>
            <p:nvPr/>
          </p:nvSpPr>
          <p:spPr>
            <a:xfrm>
              <a:off x="9620" y="7622"/>
              <a:ext cx="2972" cy="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偶极相互作用使一团玻色爱因斯坦凝聚体变成两团或多团，打破了密度的平移对称性，形成了超固体。</a:t>
              </a:r>
              <a:endParaRPr 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0800000" flipV="1">
              <a:off x="9142" y="7711"/>
              <a:ext cx="322" cy="326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6" rIns="68574" bIns="34286" rtlCol="0" anchor="ctr"/>
            <a:p>
              <a:pPr algn="ctr">
                <a:lnSpc>
                  <a:spcPct val="130000"/>
                </a:lnSpc>
              </a:pPr>
              <a:endParaRPr lang="zh-CN" altLang="en-US" sz="2700" dirty="0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36575" y="5918200"/>
            <a:ext cx="24949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lang="zh-CN" altLang="en-US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543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87 (2017).</a:t>
            </a:r>
            <a:endParaRPr lang="zh-CN" altLang="en-US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20155" y="5916930"/>
            <a:ext cx="24949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lang="zh-CN" altLang="en-US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(201</a:t>
            </a:r>
            <a:r>
              <a:rPr lang="en-US" altLang="zh-CN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zh-CN" altLang="en-US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34975" y="1203960"/>
            <a:ext cx="8446135" cy="2915285"/>
            <a:chOff x="685" y="1896"/>
            <a:chExt cx="13301" cy="4591"/>
          </a:xfrm>
        </p:grpSpPr>
        <p:grpSp>
          <p:nvGrpSpPr>
            <p:cNvPr id="55" name="组合 54"/>
            <p:cNvGrpSpPr/>
            <p:nvPr/>
          </p:nvGrpSpPr>
          <p:grpSpPr>
            <a:xfrm rot="0">
              <a:off x="1018" y="1896"/>
              <a:ext cx="3284" cy="446"/>
              <a:chOff x="1229" y="1895"/>
              <a:chExt cx="3284" cy="446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229" y="2341"/>
                <a:ext cx="3285" cy="0"/>
              </a:xfrm>
              <a:prstGeom prst="line">
                <a:avLst/>
              </a:prstGeom>
              <a:ln w="38100">
                <a:solidFill>
                  <a:srgbClr val="157E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1888" y="1895"/>
                <a:ext cx="2220" cy="402"/>
              </a:xfrm>
              <a:prstGeom prst="rect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光腔耦合效应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燕尾形 10"/>
              <p:cNvSpPr/>
              <p:nvPr/>
            </p:nvSpPr>
            <p:spPr>
              <a:xfrm>
                <a:off x="1249" y="1895"/>
                <a:ext cx="210" cy="399"/>
              </a:xfrm>
              <a:prstGeom prst="chevron">
                <a:avLst/>
              </a:prstGeom>
              <a:solidFill>
                <a:srgbClr val="1BA0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燕尾形 35"/>
              <p:cNvSpPr/>
              <p:nvPr/>
            </p:nvSpPr>
            <p:spPr>
              <a:xfrm>
                <a:off x="1429" y="1895"/>
                <a:ext cx="210" cy="399"/>
              </a:xfrm>
              <a:prstGeom prst="chevron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燕尾形 36"/>
              <p:cNvSpPr/>
              <p:nvPr/>
            </p:nvSpPr>
            <p:spPr>
              <a:xfrm>
                <a:off x="1609" y="1895"/>
                <a:ext cx="210" cy="399"/>
              </a:xfrm>
              <a:prstGeom prst="chevron">
                <a:avLst/>
              </a:prstGeom>
              <a:solidFill>
                <a:srgbClr val="0D5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 rot="0">
              <a:off x="5597" y="1896"/>
              <a:ext cx="3284" cy="446"/>
              <a:chOff x="1229" y="1895"/>
              <a:chExt cx="3284" cy="44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1229" y="2341"/>
                <a:ext cx="3285" cy="0"/>
              </a:xfrm>
              <a:prstGeom prst="line">
                <a:avLst/>
              </a:prstGeom>
              <a:ln w="38100">
                <a:solidFill>
                  <a:srgbClr val="157E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矩形 63"/>
              <p:cNvSpPr/>
              <p:nvPr/>
            </p:nvSpPr>
            <p:spPr>
              <a:xfrm>
                <a:off x="1888" y="1895"/>
                <a:ext cx="2220" cy="402"/>
              </a:xfrm>
              <a:prstGeom prst="rect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自旋轨道耦合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燕尾形 68"/>
              <p:cNvSpPr/>
              <p:nvPr/>
            </p:nvSpPr>
            <p:spPr>
              <a:xfrm>
                <a:off x="1249" y="1895"/>
                <a:ext cx="210" cy="399"/>
              </a:xfrm>
              <a:prstGeom prst="chevron">
                <a:avLst/>
              </a:prstGeom>
              <a:solidFill>
                <a:srgbClr val="1BA0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燕尾形 77"/>
              <p:cNvSpPr/>
              <p:nvPr/>
            </p:nvSpPr>
            <p:spPr>
              <a:xfrm>
                <a:off x="1429" y="1895"/>
                <a:ext cx="210" cy="399"/>
              </a:xfrm>
              <a:prstGeom prst="chevron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燕尾形 85"/>
              <p:cNvSpPr/>
              <p:nvPr/>
            </p:nvSpPr>
            <p:spPr>
              <a:xfrm>
                <a:off x="1609" y="1895"/>
                <a:ext cx="210" cy="399"/>
              </a:xfrm>
              <a:prstGeom prst="chevron">
                <a:avLst/>
              </a:prstGeom>
              <a:solidFill>
                <a:srgbClr val="0D5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 rot="0">
              <a:off x="10141" y="1896"/>
              <a:ext cx="3284" cy="446"/>
              <a:chOff x="1229" y="1895"/>
              <a:chExt cx="3284" cy="446"/>
            </a:xfrm>
          </p:grpSpPr>
          <p:cxnSp>
            <p:nvCxnSpPr>
              <p:cNvPr id="89" name="直接连接符 88"/>
              <p:cNvCxnSpPr/>
              <p:nvPr/>
            </p:nvCxnSpPr>
            <p:spPr>
              <a:xfrm>
                <a:off x="1229" y="2341"/>
                <a:ext cx="3285" cy="0"/>
              </a:xfrm>
              <a:prstGeom prst="line">
                <a:avLst/>
              </a:prstGeom>
              <a:ln w="38100">
                <a:solidFill>
                  <a:srgbClr val="157E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矩形 95"/>
              <p:cNvSpPr/>
              <p:nvPr/>
            </p:nvSpPr>
            <p:spPr>
              <a:xfrm>
                <a:off x="1888" y="1895"/>
                <a:ext cx="2220" cy="402"/>
              </a:xfrm>
              <a:prstGeom prst="rect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偶极相互作用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燕尾形 99"/>
              <p:cNvSpPr/>
              <p:nvPr/>
            </p:nvSpPr>
            <p:spPr>
              <a:xfrm>
                <a:off x="1249" y="1895"/>
                <a:ext cx="210" cy="399"/>
              </a:xfrm>
              <a:prstGeom prst="chevron">
                <a:avLst/>
              </a:prstGeom>
              <a:solidFill>
                <a:srgbClr val="1BA0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燕尾形 100"/>
              <p:cNvSpPr/>
              <p:nvPr/>
            </p:nvSpPr>
            <p:spPr>
              <a:xfrm>
                <a:off x="1429" y="1895"/>
                <a:ext cx="210" cy="399"/>
              </a:xfrm>
              <a:prstGeom prst="chevron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燕尾形 103"/>
              <p:cNvSpPr/>
              <p:nvPr/>
            </p:nvSpPr>
            <p:spPr>
              <a:xfrm>
                <a:off x="1609" y="1895"/>
                <a:ext cx="210" cy="399"/>
              </a:xfrm>
              <a:prstGeom prst="chevron">
                <a:avLst/>
              </a:prstGeom>
              <a:solidFill>
                <a:srgbClr val="0D5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6" tIns="34288" rIns="68576" bIns="34288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7" name="图片 106" descr="1-9-a-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48" y="2797"/>
              <a:ext cx="4136" cy="1374"/>
            </a:xfrm>
            <a:prstGeom prst="rect">
              <a:avLst/>
            </a:prstGeom>
          </p:spPr>
        </p:pic>
        <p:pic>
          <p:nvPicPr>
            <p:cNvPr id="108" name="图片 107" descr="1-9-b-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8" y="4495"/>
              <a:ext cx="4139" cy="1993"/>
            </a:xfrm>
            <a:prstGeom prst="rect">
              <a:avLst/>
            </a:prstGeom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978" y="2530"/>
              <a:ext cx="2654" cy="4248"/>
            </a:xfrm>
            <a:prstGeom prst="rect">
              <a:avLst/>
            </a:prstGeom>
          </p:spPr>
        </p:pic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" y="2945"/>
              <a:ext cx="3898" cy="331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90"/>
    </mc:Choice>
    <mc:Fallback>
      <p:transition advTm="6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片 136" descr="1-9-b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085" y="3768090"/>
            <a:ext cx="2239010" cy="137414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530923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光超固体：</a:t>
            </a:r>
            <a:r>
              <a:rPr kumimoji="1" sz="18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Jaynes-Cummings-Hubbard</a:t>
            </a:r>
            <a:r>
              <a:rPr kumimoji="1" lang="zh-CN" sz="18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（</a:t>
            </a:r>
            <a:r>
              <a:rPr kumimoji="1" lang="en-US" altLang="zh-CN" sz="18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JCH)</a:t>
            </a:r>
            <a:r>
              <a:rPr kumimoji="1" lang="en-US" sz="18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 </a:t>
            </a:r>
            <a:r>
              <a:rPr kumimoji="1" lang="zh-CN" altLang="en-US" sz="18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模型</a:t>
            </a:r>
            <a:endParaRPr kumimoji="1" lang="zh-CN" altLang="en-US" sz="1800" b="1" dirty="0">
              <a:solidFill>
                <a:srgbClr val="FF0000"/>
              </a:solidFill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525" y="1524000"/>
            <a:ext cx="1029335" cy="9531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 w="28575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问题一：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实验至今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未找到</a:t>
            </a:r>
            <a:r>
              <a:rPr lang="zh-CN" altLang="en-US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超固体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6640" y="3488690"/>
            <a:ext cx="1337310" cy="9531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 w="28575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冷原子超固体实验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现象需要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进一步确认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20235" y="2089785"/>
            <a:ext cx="1599565" cy="1168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 w="28575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问题三：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两团BEC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不能称为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长程固体序，而对角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长程序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才是超固的特征之一。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G:\0毕业论文\毕业论文图1\1-7-a-4.png1-7-a-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3055" y="3116580"/>
            <a:ext cx="1748155" cy="1528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76670" y="4290695"/>
            <a:ext cx="1717040" cy="1383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 w="28575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问题四：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理论上用扩展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玻色哈伯德模型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研究超固是比较成熟的，但理论结果在实验上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没有得到证实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-24765" y="3030855"/>
            <a:ext cx="9177655" cy="953770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0"/>
          </a:p>
        </p:txBody>
      </p:sp>
      <p:grpSp>
        <p:nvGrpSpPr>
          <p:cNvPr id="42" name="组合 41"/>
          <p:cNvGrpSpPr/>
          <p:nvPr/>
        </p:nvGrpSpPr>
        <p:grpSpPr>
          <a:xfrm rot="0">
            <a:off x="883920" y="2621915"/>
            <a:ext cx="402590" cy="402590"/>
            <a:chOff x="3678404" y="2170455"/>
            <a:chExt cx="736600" cy="736600"/>
          </a:xfrm>
        </p:grpSpPr>
        <p:grpSp>
          <p:nvGrpSpPr>
            <p:cNvPr id="43" name="组合 42"/>
            <p:cNvGrpSpPr/>
            <p:nvPr/>
          </p:nvGrpSpPr>
          <p:grpSpPr>
            <a:xfrm>
              <a:off x="3678404" y="2170455"/>
              <a:ext cx="736600" cy="736600"/>
              <a:chOff x="8286667" y="635396"/>
              <a:chExt cx="736600" cy="7366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4" name="Group 909"/>
            <p:cNvGrpSpPr>
              <a:grpSpLocks noChangeAspect="1"/>
            </p:cNvGrpSpPr>
            <p:nvPr/>
          </p:nvGrpSpPr>
          <p:grpSpPr bwMode="auto">
            <a:xfrm>
              <a:off x="3895992" y="2402053"/>
              <a:ext cx="321515" cy="274198"/>
              <a:chOff x="6090" y="1175"/>
              <a:chExt cx="265" cy="226"/>
            </a:xfrm>
            <a:solidFill>
              <a:schemeClr val="bg1"/>
            </a:solidFill>
            <a:effectLst/>
          </p:grpSpPr>
          <p:sp>
            <p:nvSpPr>
              <p:cNvPr id="5" name="Freeform 910"/>
              <p:cNvSpPr/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" name="Freeform 911"/>
              <p:cNvSpPr/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9" name="Freeform 912"/>
              <p:cNvSpPr/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0" name="Freeform 913"/>
              <p:cNvSpPr/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 rot="0">
            <a:off x="2783840" y="2860675"/>
            <a:ext cx="394970" cy="394970"/>
            <a:chOff x="7715921" y="1789455"/>
            <a:chExt cx="736600" cy="736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7715921" y="1789455"/>
              <a:ext cx="736600" cy="736600"/>
              <a:chOff x="8286667" y="635396"/>
              <a:chExt cx="736600" cy="7366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FFB850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 bwMode="auto">
            <a:xfrm>
              <a:off x="7887974" y="2058396"/>
              <a:ext cx="381104" cy="224116"/>
              <a:chOff x="5315" y="1433"/>
              <a:chExt cx="2197" cy="1292"/>
            </a:xfrm>
            <a:solidFill>
              <a:schemeClr val="bg1"/>
            </a:solidFill>
          </p:grpSpPr>
          <p:sp>
            <p:nvSpPr>
              <p:cNvPr id="20" name="Freeform 19"/>
              <p:cNvSpPr/>
              <p:nvPr/>
            </p:nvSpPr>
            <p:spPr bwMode="auto">
              <a:xfrm>
                <a:off x="5915" y="1440"/>
                <a:ext cx="1014" cy="1278"/>
              </a:xfrm>
              <a:custGeom>
                <a:avLst/>
                <a:gdLst>
                  <a:gd name="T0" fmla="*/ 221 w 428"/>
                  <a:gd name="T1" fmla="*/ 231 h 538"/>
                  <a:gd name="T2" fmla="*/ 324 w 428"/>
                  <a:gd name="T3" fmla="*/ 115 h 538"/>
                  <a:gd name="T4" fmla="*/ 207 w 428"/>
                  <a:gd name="T5" fmla="*/ 1 h 538"/>
                  <a:gd name="T6" fmla="*/ 93 w 428"/>
                  <a:gd name="T7" fmla="*/ 118 h 538"/>
                  <a:gd name="T8" fmla="*/ 200 w 428"/>
                  <a:gd name="T9" fmla="*/ 231 h 538"/>
                  <a:gd name="T10" fmla="*/ 2 w 428"/>
                  <a:gd name="T11" fmla="*/ 446 h 538"/>
                  <a:gd name="T12" fmla="*/ 216 w 428"/>
                  <a:gd name="T13" fmla="*/ 537 h 538"/>
                  <a:gd name="T14" fmla="*/ 426 w 428"/>
                  <a:gd name="T15" fmla="*/ 439 h 538"/>
                  <a:gd name="T16" fmla="*/ 221 w 428"/>
                  <a:gd name="T17" fmla="*/ 231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538">
                    <a:moveTo>
                      <a:pt x="221" y="231"/>
                    </a:moveTo>
                    <a:cubicBezTo>
                      <a:pt x="280" y="224"/>
                      <a:pt x="325" y="175"/>
                      <a:pt x="324" y="115"/>
                    </a:cubicBezTo>
                    <a:cubicBezTo>
                      <a:pt x="323" y="51"/>
                      <a:pt x="270" y="0"/>
                      <a:pt x="207" y="1"/>
                    </a:cubicBezTo>
                    <a:cubicBezTo>
                      <a:pt x="143" y="2"/>
                      <a:pt x="92" y="55"/>
                      <a:pt x="93" y="118"/>
                    </a:cubicBezTo>
                    <a:cubicBezTo>
                      <a:pt x="94" y="178"/>
                      <a:pt x="141" y="226"/>
                      <a:pt x="200" y="231"/>
                    </a:cubicBezTo>
                    <a:cubicBezTo>
                      <a:pt x="88" y="239"/>
                      <a:pt x="0" y="333"/>
                      <a:pt x="2" y="446"/>
                    </a:cubicBezTo>
                    <a:cubicBezTo>
                      <a:pt x="3" y="511"/>
                      <a:pt x="110" y="538"/>
                      <a:pt x="216" y="537"/>
                    </a:cubicBezTo>
                    <a:cubicBezTo>
                      <a:pt x="321" y="535"/>
                      <a:pt x="428" y="504"/>
                      <a:pt x="426" y="439"/>
                    </a:cubicBezTo>
                    <a:cubicBezTo>
                      <a:pt x="425" y="326"/>
                      <a:pt x="334" y="235"/>
                      <a:pt x="221" y="2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6825" y="1501"/>
                <a:ext cx="678" cy="946"/>
              </a:xfrm>
              <a:custGeom>
                <a:avLst/>
                <a:gdLst>
                  <a:gd name="T0" fmla="*/ 132 w 286"/>
                  <a:gd name="T1" fmla="*/ 171 h 398"/>
                  <a:gd name="T2" fmla="*/ 210 w 286"/>
                  <a:gd name="T3" fmla="*/ 85 h 398"/>
                  <a:gd name="T4" fmla="*/ 123 w 286"/>
                  <a:gd name="T5" fmla="*/ 1 h 398"/>
                  <a:gd name="T6" fmla="*/ 39 w 286"/>
                  <a:gd name="T7" fmla="*/ 88 h 398"/>
                  <a:gd name="T8" fmla="*/ 120 w 286"/>
                  <a:gd name="T9" fmla="*/ 171 h 398"/>
                  <a:gd name="T10" fmla="*/ 0 w 286"/>
                  <a:gd name="T11" fmla="*/ 237 h 398"/>
                  <a:gd name="T12" fmla="*/ 77 w 286"/>
                  <a:gd name="T13" fmla="*/ 396 h 398"/>
                  <a:gd name="T14" fmla="*/ 129 w 286"/>
                  <a:gd name="T15" fmla="*/ 398 h 398"/>
                  <a:gd name="T16" fmla="*/ 235 w 286"/>
                  <a:gd name="T17" fmla="*/ 380 h 398"/>
                  <a:gd name="T18" fmla="*/ 286 w 286"/>
                  <a:gd name="T19" fmla="*/ 326 h 398"/>
                  <a:gd name="T20" fmla="*/ 132 w 286"/>
                  <a:gd name="T21" fmla="*/ 17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398">
                    <a:moveTo>
                      <a:pt x="132" y="171"/>
                    </a:moveTo>
                    <a:cubicBezTo>
                      <a:pt x="176" y="167"/>
                      <a:pt x="210" y="130"/>
                      <a:pt x="210" y="85"/>
                    </a:cubicBezTo>
                    <a:cubicBezTo>
                      <a:pt x="209" y="38"/>
                      <a:pt x="170" y="0"/>
                      <a:pt x="123" y="1"/>
                    </a:cubicBezTo>
                    <a:cubicBezTo>
                      <a:pt x="76" y="1"/>
                      <a:pt x="38" y="40"/>
                      <a:pt x="39" y="88"/>
                    </a:cubicBezTo>
                    <a:cubicBezTo>
                      <a:pt x="39" y="133"/>
                      <a:pt x="75" y="169"/>
                      <a:pt x="120" y="171"/>
                    </a:cubicBezTo>
                    <a:cubicBezTo>
                      <a:pt x="71" y="174"/>
                      <a:pt x="28" y="198"/>
                      <a:pt x="0" y="237"/>
                    </a:cubicBezTo>
                    <a:cubicBezTo>
                      <a:pt x="43" y="277"/>
                      <a:pt x="72" y="333"/>
                      <a:pt x="77" y="396"/>
                    </a:cubicBezTo>
                    <a:cubicBezTo>
                      <a:pt x="94" y="398"/>
                      <a:pt x="111" y="398"/>
                      <a:pt x="129" y="398"/>
                    </a:cubicBezTo>
                    <a:cubicBezTo>
                      <a:pt x="170" y="397"/>
                      <a:pt x="207" y="391"/>
                      <a:pt x="235" y="380"/>
                    </a:cubicBezTo>
                    <a:cubicBezTo>
                      <a:pt x="278" y="364"/>
                      <a:pt x="286" y="342"/>
                      <a:pt x="286" y="326"/>
                    </a:cubicBezTo>
                    <a:cubicBezTo>
                      <a:pt x="285" y="241"/>
                      <a:pt x="216" y="173"/>
                      <a:pt x="132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8" name="Freeform 21"/>
              <p:cNvSpPr/>
              <p:nvPr/>
            </p:nvSpPr>
            <p:spPr bwMode="auto">
              <a:xfrm>
                <a:off x="5324" y="1520"/>
                <a:ext cx="678" cy="948"/>
              </a:xfrm>
              <a:custGeom>
                <a:avLst/>
                <a:gdLst>
                  <a:gd name="T0" fmla="*/ 286 w 286"/>
                  <a:gd name="T1" fmla="*/ 235 h 399"/>
                  <a:gd name="T2" fmla="*/ 163 w 286"/>
                  <a:gd name="T3" fmla="*/ 171 h 399"/>
                  <a:gd name="T4" fmla="*/ 241 w 286"/>
                  <a:gd name="T5" fmla="*/ 85 h 399"/>
                  <a:gd name="T6" fmla="*/ 154 w 286"/>
                  <a:gd name="T7" fmla="*/ 1 h 399"/>
                  <a:gd name="T8" fmla="*/ 70 w 286"/>
                  <a:gd name="T9" fmla="*/ 88 h 399"/>
                  <a:gd name="T10" fmla="*/ 151 w 286"/>
                  <a:gd name="T11" fmla="*/ 171 h 399"/>
                  <a:gd name="T12" fmla="*/ 2 w 286"/>
                  <a:gd name="T13" fmla="*/ 331 h 399"/>
                  <a:gd name="T14" fmla="*/ 54 w 286"/>
                  <a:gd name="T15" fmla="*/ 384 h 399"/>
                  <a:gd name="T16" fmla="*/ 161 w 286"/>
                  <a:gd name="T17" fmla="*/ 398 h 399"/>
                  <a:gd name="T18" fmla="*/ 216 w 286"/>
                  <a:gd name="T19" fmla="*/ 394 h 399"/>
                  <a:gd name="T20" fmla="*/ 286 w 286"/>
                  <a:gd name="T21" fmla="*/ 235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399">
                    <a:moveTo>
                      <a:pt x="286" y="235"/>
                    </a:moveTo>
                    <a:cubicBezTo>
                      <a:pt x="257" y="196"/>
                      <a:pt x="212" y="172"/>
                      <a:pt x="163" y="171"/>
                    </a:cubicBezTo>
                    <a:cubicBezTo>
                      <a:pt x="207" y="167"/>
                      <a:pt x="242" y="130"/>
                      <a:pt x="241" y="85"/>
                    </a:cubicBezTo>
                    <a:cubicBezTo>
                      <a:pt x="240" y="38"/>
                      <a:pt x="201" y="0"/>
                      <a:pt x="154" y="1"/>
                    </a:cubicBezTo>
                    <a:cubicBezTo>
                      <a:pt x="107" y="1"/>
                      <a:pt x="69" y="41"/>
                      <a:pt x="70" y="88"/>
                    </a:cubicBezTo>
                    <a:cubicBezTo>
                      <a:pt x="71" y="133"/>
                      <a:pt x="106" y="169"/>
                      <a:pt x="151" y="171"/>
                    </a:cubicBezTo>
                    <a:cubicBezTo>
                      <a:pt x="67" y="176"/>
                      <a:pt x="0" y="247"/>
                      <a:pt x="2" y="331"/>
                    </a:cubicBezTo>
                    <a:cubicBezTo>
                      <a:pt x="2" y="347"/>
                      <a:pt x="11" y="369"/>
                      <a:pt x="54" y="384"/>
                    </a:cubicBezTo>
                    <a:cubicBezTo>
                      <a:pt x="83" y="394"/>
                      <a:pt x="120" y="399"/>
                      <a:pt x="161" y="398"/>
                    </a:cubicBezTo>
                    <a:cubicBezTo>
                      <a:pt x="180" y="398"/>
                      <a:pt x="198" y="396"/>
                      <a:pt x="216" y="394"/>
                    </a:cubicBezTo>
                    <a:cubicBezTo>
                      <a:pt x="219" y="332"/>
                      <a:pt x="246" y="277"/>
                      <a:pt x="286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9" name="Freeform 22"/>
              <p:cNvSpPr/>
              <p:nvPr/>
            </p:nvSpPr>
            <p:spPr bwMode="auto">
              <a:xfrm>
                <a:off x="6837" y="1513"/>
                <a:ext cx="656" cy="925"/>
              </a:xfrm>
              <a:custGeom>
                <a:avLst/>
                <a:gdLst>
                  <a:gd name="T0" fmla="*/ 127 w 277"/>
                  <a:gd name="T1" fmla="*/ 170 h 389"/>
                  <a:gd name="T2" fmla="*/ 127 w 277"/>
                  <a:gd name="T3" fmla="*/ 162 h 389"/>
                  <a:gd name="T4" fmla="*/ 201 w 277"/>
                  <a:gd name="T5" fmla="*/ 80 h 389"/>
                  <a:gd name="T6" fmla="*/ 119 w 277"/>
                  <a:gd name="T7" fmla="*/ 0 h 389"/>
                  <a:gd name="T8" fmla="*/ 118 w 277"/>
                  <a:gd name="T9" fmla="*/ 0 h 389"/>
                  <a:gd name="T10" fmla="*/ 61 w 277"/>
                  <a:gd name="T11" fmla="*/ 24 h 389"/>
                  <a:gd name="T12" fmla="*/ 38 w 277"/>
                  <a:gd name="T13" fmla="*/ 82 h 389"/>
                  <a:gd name="T14" fmla="*/ 115 w 277"/>
                  <a:gd name="T15" fmla="*/ 162 h 389"/>
                  <a:gd name="T16" fmla="*/ 115 w 277"/>
                  <a:gd name="T17" fmla="*/ 170 h 389"/>
                  <a:gd name="T18" fmla="*/ 0 w 277"/>
                  <a:gd name="T19" fmla="*/ 231 h 389"/>
                  <a:gd name="T20" fmla="*/ 76 w 277"/>
                  <a:gd name="T21" fmla="*/ 387 h 389"/>
                  <a:gd name="T22" fmla="*/ 124 w 277"/>
                  <a:gd name="T23" fmla="*/ 389 h 389"/>
                  <a:gd name="T24" fmla="*/ 229 w 277"/>
                  <a:gd name="T25" fmla="*/ 372 h 389"/>
                  <a:gd name="T26" fmla="*/ 277 w 277"/>
                  <a:gd name="T27" fmla="*/ 321 h 389"/>
                  <a:gd name="T28" fmla="*/ 127 w 277"/>
                  <a:gd name="T29" fmla="*/ 17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7" h="389">
                    <a:moveTo>
                      <a:pt x="127" y="170"/>
                    </a:moveTo>
                    <a:cubicBezTo>
                      <a:pt x="127" y="162"/>
                      <a:pt x="127" y="162"/>
                      <a:pt x="127" y="162"/>
                    </a:cubicBezTo>
                    <a:cubicBezTo>
                      <a:pt x="169" y="158"/>
                      <a:pt x="201" y="122"/>
                      <a:pt x="201" y="80"/>
                    </a:cubicBezTo>
                    <a:cubicBezTo>
                      <a:pt x="200" y="36"/>
                      <a:pt x="163" y="0"/>
                      <a:pt x="119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96" y="0"/>
                      <a:pt x="76" y="9"/>
                      <a:pt x="61" y="24"/>
                    </a:cubicBezTo>
                    <a:cubicBezTo>
                      <a:pt x="45" y="40"/>
                      <a:pt x="37" y="61"/>
                      <a:pt x="38" y="82"/>
                    </a:cubicBezTo>
                    <a:cubicBezTo>
                      <a:pt x="38" y="125"/>
                      <a:pt x="72" y="160"/>
                      <a:pt x="115" y="162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69" y="173"/>
                      <a:pt x="28" y="195"/>
                      <a:pt x="0" y="231"/>
                    </a:cubicBezTo>
                    <a:cubicBezTo>
                      <a:pt x="43" y="273"/>
                      <a:pt x="70" y="328"/>
                      <a:pt x="76" y="387"/>
                    </a:cubicBezTo>
                    <a:cubicBezTo>
                      <a:pt x="91" y="389"/>
                      <a:pt x="108" y="389"/>
                      <a:pt x="124" y="389"/>
                    </a:cubicBezTo>
                    <a:cubicBezTo>
                      <a:pt x="164" y="388"/>
                      <a:pt x="201" y="382"/>
                      <a:pt x="229" y="372"/>
                    </a:cubicBezTo>
                    <a:cubicBezTo>
                      <a:pt x="261" y="359"/>
                      <a:pt x="277" y="342"/>
                      <a:pt x="277" y="321"/>
                    </a:cubicBezTo>
                    <a:cubicBezTo>
                      <a:pt x="276" y="238"/>
                      <a:pt x="210" y="172"/>
                      <a:pt x="127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2" name="Freeform 23"/>
              <p:cNvSpPr/>
              <p:nvPr/>
            </p:nvSpPr>
            <p:spPr bwMode="auto">
              <a:xfrm>
                <a:off x="5924" y="1452"/>
                <a:ext cx="993" cy="1254"/>
              </a:xfrm>
              <a:custGeom>
                <a:avLst/>
                <a:gdLst>
                  <a:gd name="T0" fmla="*/ 217 w 419"/>
                  <a:gd name="T1" fmla="*/ 230 h 528"/>
                  <a:gd name="T2" fmla="*/ 217 w 419"/>
                  <a:gd name="T3" fmla="*/ 222 h 528"/>
                  <a:gd name="T4" fmla="*/ 316 w 419"/>
                  <a:gd name="T5" fmla="*/ 110 h 528"/>
                  <a:gd name="T6" fmla="*/ 205 w 419"/>
                  <a:gd name="T7" fmla="*/ 0 h 528"/>
                  <a:gd name="T8" fmla="*/ 203 w 419"/>
                  <a:gd name="T9" fmla="*/ 0 h 528"/>
                  <a:gd name="T10" fmla="*/ 93 w 419"/>
                  <a:gd name="T11" fmla="*/ 113 h 528"/>
                  <a:gd name="T12" fmla="*/ 196 w 419"/>
                  <a:gd name="T13" fmla="*/ 222 h 528"/>
                  <a:gd name="T14" fmla="*/ 196 w 419"/>
                  <a:gd name="T15" fmla="*/ 230 h 528"/>
                  <a:gd name="T16" fmla="*/ 2 w 419"/>
                  <a:gd name="T17" fmla="*/ 441 h 528"/>
                  <a:gd name="T18" fmla="*/ 202 w 419"/>
                  <a:gd name="T19" fmla="*/ 528 h 528"/>
                  <a:gd name="T20" fmla="*/ 202 w 419"/>
                  <a:gd name="T21" fmla="*/ 528 h 528"/>
                  <a:gd name="T22" fmla="*/ 211 w 419"/>
                  <a:gd name="T23" fmla="*/ 528 h 528"/>
                  <a:gd name="T24" fmla="*/ 418 w 419"/>
                  <a:gd name="T25" fmla="*/ 434 h 528"/>
                  <a:gd name="T26" fmla="*/ 217 w 419"/>
                  <a:gd name="T27" fmla="*/ 23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9" h="528">
                    <a:moveTo>
                      <a:pt x="217" y="230"/>
                    </a:move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74" y="215"/>
                      <a:pt x="317" y="167"/>
                      <a:pt x="316" y="110"/>
                    </a:cubicBezTo>
                    <a:cubicBezTo>
                      <a:pt x="315" y="49"/>
                      <a:pt x="265" y="0"/>
                      <a:pt x="205" y="0"/>
                    </a:cubicBezTo>
                    <a:cubicBezTo>
                      <a:pt x="204" y="0"/>
                      <a:pt x="203" y="0"/>
                      <a:pt x="203" y="0"/>
                    </a:cubicBezTo>
                    <a:cubicBezTo>
                      <a:pt x="141" y="1"/>
                      <a:pt x="92" y="52"/>
                      <a:pt x="93" y="113"/>
                    </a:cubicBezTo>
                    <a:cubicBezTo>
                      <a:pt x="94" y="171"/>
                      <a:pt x="138" y="217"/>
                      <a:pt x="196" y="222"/>
                    </a:cubicBezTo>
                    <a:cubicBezTo>
                      <a:pt x="196" y="230"/>
                      <a:pt x="196" y="230"/>
                      <a:pt x="196" y="230"/>
                    </a:cubicBezTo>
                    <a:cubicBezTo>
                      <a:pt x="85" y="238"/>
                      <a:pt x="0" y="330"/>
                      <a:pt x="2" y="441"/>
                    </a:cubicBezTo>
                    <a:cubicBezTo>
                      <a:pt x="3" y="501"/>
                      <a:pt x="103" y="528"/>
                      <a:pt x="202" y="528"/>
                    </a:cubicBezTo>
                    <a:cubicBezTo>
                      <a:pt x="202" y="528"/>
                      <a:pt x="202" y="528"/>
                      <a:pt x="202" y="528"/>
                    </a:cubicBezTo>
                    <a:cubicBezTo>
                      <a:pt x="205" y="528"/>
                      <a:pt x="208" y="528"/>
                      <a:pt x="211" y="528"/>
                    </a:cubicBezTo>
                    <a:cubicBezTo>
                      <a:pt x="315" y="526"/>
                      <a:pt x="419" y="496"/>
                      <a:pt x="418" y="434"/>
                    </a:cubicBezTo>
                    <a:cubicBezTo>
                      <a:pt x="417" y="323"/>
                      <a:pt x="328" y="234"/>
                      <a:pt x="217" y="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1" name="Freeform 24"/>
              <p:cNvSpPr/>
              <p:nvPr/>
            </p:nvSpPr>
            <p:spPr bwMode="auto">
              <a:xfrm>
                <a:off x="5334" y="1532"/>
                <a:ext cx="656" cy="927"/>
              </a:xfrm>
              <a:custGeom>
                <a:avLst/>
                <a:gdLst>
                  <a:gd name="T0" fmla="*/ 159 w 277"/>
                  <a:gd name="T1" fmla="*/ 170 h 390"/>
                  <a:gd name="T2" fmla="*/ 159 w 277"/>
                  <a:gd name="T3" fmla="*/ 162 h 390"/>
                  <a:gd name="T4" fmla="*/ 233 w 277"/>
                  <a:gd name="T5" fmla="*/ 80 h 390"/>
                  <a:gd name="T6" fmla="*/ 152 w 277"/>
                  <a:gd name="T7" fmla="*/ 0 h 390"/>
                  <a:gd name="T8" fmla="*/ 150 w 277"/>
                  <a:gd name="T9" fmla="*/ 0 h 390"/>
                  <a:gd name="T10" fmla="*/ 70 w 277"/>
                  <a:gd name="T11" fmla="*/ 83 h 390"/>
                  <a:gd name="T12" fmla="*/ 147 w 277"/>
                  <a:gd name="T13" fmla="*/ 162 h 390"/>
                  <a:gd name="T14" fmla="*/ 147 w 277"/>
                  <a:gd name="T15" fmla="*/ 170 h 390"/>
                  <a:gd name="T16" fmla="*/ 2 w 277"/>
                  <a:gd name="T17" fmla="*/ 326 h 390"/>
                  <a:gd name="T18" fmla="*/ 52 w 277"/>
                  <a:gd name="T19" fmla="*/ 375 h 390"/>
                  <a:gd name="T20" fmla="*/ 157 w 277"/>
                  <a:gd name="T21" fmla="*/ 389 h 390"/>
                  <a:gd name="T22" fmla="*/ 208 w 277"/>
                  <a:gd name="T23" fmla="*/ 385 h 390"/>
                  <a:gd name="T24" fmla="*/ 277 w 277"/>
                  <a:gd name="T25" fmla="*/ 230 h 390"/>
                  <a:gd name="T26" fmla="*/ 159 w 277"/>
                  <a:gd name="T27" fmla="*/ 17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7" h="390">
                    <a:moveTo>
                      <a:pt x="159" y="170"/>
                    </a:moveTo>
                    <a:cubicBezTo>
                      <a:pt x="159" y="162"/>
                      <a:pt x="159" y="162"/>
                      <a:pt x="159" y="162"/>
                    </a:cubicBezTo>
                    <a:cubicBezTo>
                      <a:pt x="201" y="159"/>
                      <a:pt x="234" y="122"/>
                      <a:pt x="233" y="80"/>
                    </a:cubicBezTo>
                    <a:cubicBezTo>
                      <a:pt x="232" y="36"/>
                      <a:pt x="196" y="0"/>
                      <a:pt x="152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05" y="0"/>
                      <a:pt x="69" y="38"/>
                      <a:pt x="70" y="83"/>
                    </a:cubicBezTo>
                    <a:cubicBezTo>
                      <a:pt x="71" y="125"/>
                      <a:pt x="104" y="160"/>
                      <a:pt x="147" y="162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64" y="175"/>
                      <a:pt x="0" y="244"/>
                      <a:pt x="2" y="326"/>
                    </a:cubicBezTo>
                    <a:cubicBezTo>
                      <a:pt x="2" y="341"/>
                      <a:pt x="11" y="361"/>
                      <a:pt x="52" y="375"/>
                    </a:cubicBezTo>
                    <a:cubicBezTo>
                      <a:pt x="79" y="385"/>
                      <a:pt x="117" y="390"/>
                      <a:pt x="157" y="389"/>
                    </a:cubicBezTo>
                    <a:cubicBezTo>
                      <a:pt x="174" y="389"/>
                      <a:pt x="191" y="388"/>
                      <a:pt x="208" y="385"/>
                    </a:cubicBezTo>
                    <a:cubicBezTo>
                      <a:pt x="212" y="327"/>
                      <a:pt x="237" y="272"/>
                      <a:pt x="277" y="230"/>
                    </a:cubicBezTo>
                    <a:cubicBezTo>
                      <a:pt x="249" y="193"/>
                      <a:pt x="206" y="171"/>
                      <a:pt x="15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2" name="Freeform 25"/>
              <p:cNvSpPr/>
              <p:nvPr/>
            </p:nvSpPr>
            <p:spPr bwMode="auto">
              <a:xfrm>
                <a:off x="5334" y="1532"/>
                <a:ext cx="656" cy="927"/>
              </a:xfrm>
              <a:custGeom>
                <a:avLst/>
                <a:gdLst>
                  <a:gd name="T0" fmla="*/ 233 w 277"/>
                  <a:gd name="T1" fmla="*/ 80 h 390"/>
                  <a:gd name="T2" fmla="*/ 152 w 277"/>
                  <a:gd name="T3" fmla="*/ 0 h 390"/>
                  <a:gd name="T4" fmla="*/ 150 w 277"/>
                  <a:gd name="T5" fmla="*/ 0 h 390"/>
                  <a:gd name="T6" fmla="*/ 70 w 277"/>
                  <a:gd name="T7" fmla="*/ 83 h 390"/>
                  <a:gd name="T8" fmla="*/ 147 w 277"/>
                  <a:gd name="T9" fmla="*/ 162 h 390"/>
                  <a:gd name="T10" fmla="*/ 147 w 277"/>
                  <a:gd name="T11" fmla="*/ 166 h 390"/>
                  <a:gd name="T12" fmla="*/ 149 w 277"/>
                  <a:gd name="T13" fmla="*/ 167 h 390"/>
                  <a:gd name="T14" fmla="*/ 147 w 277"/>
                  <a:gd name="T15" fmla="*/ 166 h 390"/>
                  <a:gd name="T16" fmla="*/ 147 w 277"/>
                  <a:gd name="T17" fmla="*/ 170 h 390"/>
                  <a:gd name="T18" fmla="*/ 2 w 277"/>
                  <a:gd name="T19" fmla="*/ 326 h 390"/>
                  <a:gd name="T20" fmla="*/ 52 w 277"/>
                  <a:gd name="T21" fmla="*/ 375 h 390"/>
                  <a:gd name="T22" fmla="*/ 157 w 277"/>
                  <a:gd name="T23" fmla="*/ 389 h 390"/>
                  <a:gd name="T24" fmla="*/ 208 w 277"/>
                  <a:gd name="T25" fmla="*/ 385 h 390"/>
                  <a:gd name="T26" fmla="*/ 277 w 277"/>
                  <a:gd name="T27" fmla="*/ 230 h 390"/>
                  <a:gd name="T28" fmla="*/ 159 w 277"/>
                  <a:gd name="T29" fmla="*/ 170 h 390"/>
                  <a:gd name="T30" fmla="*/ 159 w 277"/>
                  <a:gd name="T31" fmla="*/ 166 h 390"/>
                  <a:gd name="T32" fmla="*/ 156 w 277"/>
                  <a:gd name="T33" fmla="*/ 167 h 390"/>
                  <a:gd name="T34" fmla="*/ 159 w 277"/>
                  <a:gd name="T35" fmla="*/ 166 h 390"/>
                  <a:gd name="T36" fmla="*/ 159 w 277"/>
                  <a:gd name="T37" fmla="*/ 162 h 390"/>
                  <a:gd name="T38" fmla="*/ 233 w 277"/>
                  <a:gd name="T39" fmla="*/ 8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7" h="390">
                    <a:moveTo>
                      <a:pt x="233" y="80"/>
                    </a:moveTo>
                    <a:cubicBezTo>
                      <a:pt x="232" y="36"/>
                      <a:pt x="196" y="0"/>
                      <a:pt x="152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05" y="0"/>
                      <a:pt x="69" y="38"/>
                      <a:pt x="70" y="83"/>
                    </a:cubicBezTo>
                    <a:cubicBezTo>
                      <a:pt x="71" y="125"/>
                      <a:pt x="104" y="160"/>
                      <a:pt x="147" y="162"/>
                    </a:cubicBezTo>
                    <a:cubicBezTo>
                      <a:pt x="147" y="166"/>
                      <a:pt x="147" y="166"/>
                      <a:pt x="147" y="166"/>
                    </a:cubicBezTo>
                    <a:cubicBezTo>
                      <a:pt x="149" y="167"/>
                      <a:pt x="149" y="167"/>
                      <a:pt x="149" y="167"/>
                    </a:cubicBezTo>
                    <a:cubicBezTo>
                      <a:pt x="147" y="166"/>
                      <a:pt x="147" y="166"/>
                      <a:pt x="147" y="166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64" y="175"/>
                      <a:pt x="0" y="244"/>
                      <a:pt x="2" y="326"/>
                    </a:cubicBezTo>
                    <a:cubicBezTo>
                      <a:pt x="2" y="341"/>
                      <a:pt x="11" y="361"/>
                      <a:pt x="52" y="375"/>
                    </a:cubicBezTo>
                    <a:cubicBezTo>
                      <a:pt x="79" y="385"/>
                      <a:pt x="117" y="390"/>
                      <a:pt x="157" y="389"/>
                    </a:cubicBezTo>
                    <a:cubicBezTo>
                      <a:pt x="174" y="389"/>
                      <a:pt x="191" y="388"/>
                      <a:pt x="208" y="385"/>
                    </a:cubicBezTo>
                    <a:cubicBezTo>
                      <a:pt x="212" y="327"/>
                      <a:pt x="237" y="272"/>
                      <a:pt x="277" y="230"/>
                    </a:cubicBezTo>
                    <a:cubicBezTo>
                      <a:pt x="249" y="193"/>
                      <a:pt x="206" y="171"/>
                      <a:pt x="159" y="170"/>
                    </a:cubicBezTo>
                    <a:cubicBezTo>
                      <a:pt x="159" y="166"/>
                      <a:pt x="159" y="166"/>
                      <a:pt x="159" y="166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9" y="166"/>
                      <a:pt x="159" y="166"/>
                      <a:pt x="159" y="166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201" y="159"/>
                      <a:pt x="234" y="122"/>
                      <a:pt x="23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3" name="Freeform 26"/>
              <p:cNvSpPr/>
              <p:nvPr/>
            </p:nvSpPr>
            <p:spPr bwMode="auto">
              <a:xfrm>
                <a:off x="5315" y="1924"/>
                <a:ext cx="702" cy="552"/>
              </a:xfrm>
              <a:custGeom>
                <a:avLst/>
                <a:gdLst>
                  <a:gd name="T0" fmla="*/ 294 w 296"/>
                  <a:gd name="T1" fmla="*/ 63 h 232"/>
                  <a:gd name="T2" fmla="*/ 192 w 296"/>
                  <a:gd name="T3" fmla="*/ 0 h 232"/>
                  <a:gd name="T4" fmla="*/ 167 w 296"/>
                  <a:gd name="T5" fmla="*/ 1 h 232"/>
                  <a:gd name="T6" fmla="*/ 167 w 296"/>
                  <a:gd name="T7" fmla="*/ 5 h 232"/>
                  <a:gd name="T8" fmla="*/ 285 w 296"/>
                  <a:gd name="T9" fmla="*/ 65 h 232"/>
                  <a:gd name="T10" fmla="*/ 216 w 296"/>
                  <a:gd name="T11" fmla="*/ 220 h 232"/>
                  <a:gd name="T12" fmla="*/ 165 w 296"/>
                  <a:gd name="T13" fmla="*/ 224 h 232"/>
                  <a:gd name="T14" fmla="*/ 60 w 296"/>
                  <a:gd name="T15" fmla="*/ 210 h 232"/>
                  <a:gd name="T16" fmla="*/ 10 w 296"/>
                  <a:gd name="T17" fmla="*/ 161 h 232"/>
                  <a:gd name="T18" fmla="*/ 155 w 296"/>
                  <a:gd name="T19" fmla="*/ 5 h 232"/>
                  <a:gd name="T20" fmla="*/ 155 w 296"/>
                  <a:gd name="T21" fmla="*/ 1 h 232"/>
                  <a:gd name="T22" fmla="*/ 130 w 296"/>
                  <a:gd name="T23" fmla="*/ 1 h 232"/>
                  <a:gd name="T24" fmla="*/ 155 w 296"/>
                  <a:gd name="T25" fmla="*/ 1 h 232"/>
                  <a:gd name="T26" fmla="*/ 130 w 296"/>
                  <a:gd name="T27" fmla="*/ 1 h 232"/>
                  <a:gd name="T28" fmla="*/ 2 w 296"/>
                  <a:gd name="T29" fmla="*/ 161 h 232"/>
                  <a:gd name="T30" fmla="*/ 57 w 296"/>
                  <a:gd name="T31" fmla="*/ 218 h 232"/>
                  <a:gd name="T32" fmla="*/ 157 w 296"/>
                  <a:gd name="T33" fmla="*/ 232 h 232"/>
                  <a:gd name="T34" fmla="*/ 165 w 296"/>
                  <a:gd name="T35" fmla="*/ 232 h 232"/>
                  <a:gd name="T36" fmla="*/ 220 w 296"/>
                  <a:gd name="T37" fmla="*/ 228 h 232"/>
                  <a:gd name="T38" fmla="*/ 224 w 296"/>
                  <a:gd name="T39" fmla="*/ 227 h 232"/>
                  <a:gd name="T40" fmla="*/ 224 w 296"/>
                  <a:gd name="T41" fmla="*/ 224 h 232"/>
                  <a:gd name="T42" fmla="*/ 293 w 296"/>
                  <a:gd name="T43" fmla="*/ 68 h 232"/>
                  <a:gd name="T44" fmla="*/ 296 w 296"/>
                  <a:gd name="T45" fmla="*/ 66 h 232"/>
                  <a:gd name="T46" fmla="*/ 294 w 296"/>
                  <a:gd name="T47" fmla="*/ 6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" h="232">
                    <a:moveTo>
                      <a:pt x="294" y="63"/>
                    </a:moveTo>
                    <a:cubicBezTo>
                      <a:pt x="269" y="29"/>
                      <a:pt x="232" y="7"/>
                      <a:pt x="192" y="0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214" y="6"/>
                      <a:pt x="257" y="28"/>
                      <a:pt x="285" y="65"/>
                    </a:cubicBezTo>
                    <a:cubicBezTo>
                      <a:pt x="245" y="107"/>
                      <a:pt x="220" y="162"/>
                      <a:pt x="216" y="220"/>
                    </a:cubicBezTo>
                    <a:cubicBezTo>
                      <a:pt x="199" y="223"/>
                      <a:pt x="182" y="224"/>
                      <a:pt x="165" y="224"/>
                    </a:cubicBezTo>
                    <a:cubicBezTo>
                      <a:pt x="125" y="225"/>
                      <a:pt x="87" y="220"/>
                      <a:pt x="60" y="210"/>
                    </a:cubicBezTo>
                    <a:cubicBezTo>
                      <a:pt x="19" y="196"/>
                      <a:pt x="10" y="176"/>
                      <a:pt x="10" y="161"/>
                    </a:cubicBezTo>
                    <a:cubicBezTo>
                      <a:pt x="8" y="79"/>
                      <a:pt x="72" y="10"/>
                      <a:pt x="155" y="5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55" y="16"/>
                      <a:pt x="0" y="83"/>
                      <a:pt x="2" y="161"/>
                    </a:cubicBezTo>
                    <a:cubicBezTo>
                      <a:pt x="2" y="178"/>
                      <a:pt x="12" y="202"/>
                      <a:pt x="57" y="218"/>
                    </a:cubicBezTo>
                    <a:cubicBezTo>
                      <a:pt x="84" y="227"/>
                      <a:pt x="119" y="232"/>
                      <a:pt x="157" y="232"/>
                    </a:cubicBezTo>
                    <a:cubicBezTo>
                      <a:pt x="160" y="232"/>
                      <a:pt x="162" y="232"/>
                      <a:pt x="165" y="232"/>
                    </a:cubicBezTo>
                    <a:cubicBezTo>
                      <a:pt x="183" y="232"/>
                      <a:pt x="202" y="230"/>
                      <a:pt x="220" y="228"/>
                    </a:cubicBezTo>
                    <a:cubicBezTo>
                      <a:pt x="224" y="227"/>
                      <a:pt x="224" y="227"/>
                      <a:pt x="224" y="227"/>
                    </a:cubicBezTo>
                    <a:cubicBezTo>
                      <a:pt x="224" y="224"/>
                      <a:pt x="224" y="224"/>
                      <a:pt x="224" y="224"/>
                    </a:cubicBezTo>
                    <a:cubicBezTo>
                      <a:pt x="227" y="165"/>
                      <a:pt x="252" y="110"/>
                      <a:pt x="293" y="68"/>
                    </a:cubicBezTo>
                    <a:cubicBezTo>
                      <a:pt x="296" y="66"/>
                      <a:pt x="296" y="66"/>
                      <a:pt x="296" y="66"/>
                    </a:cubicBezTo>
                    <a:lnTo>
                      <a:pt x="294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5479" y="1513"/>
                <a:ext cx="429" cy="414"/>
              </a:xfrm>
              <a:custGeom>
                <a:avLst/>
                <a:gdLst>
                  <a:gd name="T0" fmla="*/ 86 w 181"/>
                  <a:gd name="T1" fmla="*/ 170 h 174"/>
                  <a:gd name="T2" fmla="*/ 9 w 181"/>
                  <a:gd name="T3" fmla="*/ 91 h 174"/>
                  <a:gd name="T4" fmla="*/ 89 w 181"/>
                  <a:gd name="T5" fmla="*/ 8 h 174"/>
                  <a:gd name="T6" fmla="*/ 91 w 181"/>
                  <a:gd name="T7" fmla="*/ 8 h 174"/>
                  <a:gd name="T8" fmla="*/ 172 w 181"/>
                  <a:gd name="T9" fmla="*/ 88 h 174"/>
                  <a:gd name="T10" fmla="*/ 98 w 181"/>
                  <a:gd name="T11" fmla="*/ 170 h 174"/>
                  <a:gd name="T12" fmla="*/ 98 w 181"/>
                  <a:gd name="T13" fmla="*/ 174 h 174"/>
                  <a:gd name="T14" fmla="*/ 123 w 181"/>
                  <a:gd name="T15" fmla="*/ 173 h 174"/>
                  <a:gd name="T16" fmla="*/ 98 w 181"/>
                  <a:gd name="T17" fmla="*/ 174 h 174"/>
                  <a:gd name="T18" fmla="*/ 123 w 181"/>
                  <a:gd name="T19" fmla="*/ 173 h 174"/>
                  <a:gd name="T20" fmla="*/ 180 w 181"/>
                  <a:gd name="T21" fmla="*/ 88 h 174"/>
                  <a:gd name="T22" fmla="*/ 91 w 181"/>
                  <a:gd name="T23" fmla="*/ 0 h 174"/>
                  <a:gd name="T24" fmla="*/ 89 w 181"/>
                  <a:gd name="T25" fmla="*/ 0 h 174"/>
                  <a:gd name="T26" fmla="*/ 1 w 181"/>
                  <a:gd name="T27" fmla="*/ 91 h 174"/>
                  <a:gd name="T28" fmla="*/ 61 w 181"/>
                  <a:gd name="T29" fmla="*/ 174 h 174"/>
                  <a:gd name="T30" fmla="*/ 86 w 181"/>
                  <a:gd name="T31" fmla="*/ 174 h 174"/>
                  <a:gd name="T32" fmla="*/ 86 w 181"/>
                  <a:gd name="T33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" h="174">
                    <a:moveTo>
                      <a:pt x="86" y="170"/>
                    </a:moveTo>
                    <a:cubicBezTo>
                      <a:pt x="43" y="168"/>
                      <a:pt x="10" y="133"/>
                      <a:pt x="9" y="91"/>
                    </a:cubicBezTo>
                    <a:cubicBezTo>
                      <a:pt x="8" y="46"/>
                      <a:pt x="44" y="8"/>
                      <a:pt x="89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135" y="8"/>
                      <a:pt x="171" y="44"/>
                      <a:pt x="172" y="88"/>
                    </a:cubicBezTo>
                    <a:cubicBezTo>
                      <a:pt x="173" y="130"/>
                      <a:pt x="140" y="167"/>
                      <a:pt x="98" y="170"/>
                    </a:cubicBezTo>
                    <a:cubicBezTo>
                      <a:pt x="98" y="174"/>
                      <a:pt x="98" y="174"/>
                      <a:pt x="98" y="174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98" y="174"/>
                      <a:pt x="98" y="174"/>
                      <a:pt x="98" y="174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57" y="159"/>
                      <a:pt x="181" y="126"/>
                      <a:pt x="180" y="88"/>
                    </a:cubicBezTo>
                    <a:cubicBezTo>
                      <a:pt x="179" y="39"/>
                      <a:pt x="139" y="0"/>
                      <a:pt x="91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41"/>
                      <a:pt x="1" y="91"/>
                    </a:cubicBezTo>
                    <a:cubicBezTo>
                      <a:pt x="2" y="129"/>
                      <a:pt x="27" y="162"/>
                      <a:pt x="61" y="174"/>
                    </a:cubicBezTo>
                    <a:cubicBezTo>
                      <a:pt x="86" y="174"/>
                      <a:pt x="86" y="174"/>
                      <a:pt x="86" y="174"/>
                    </a:cubicBezTo>
                    <a:lnTo>
                      <a:pt x="86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5" name="Freeform 28"/>
              <p:cNvSpPr/>
              <p:nvPr/>
            </p:nvSpPr>
            <p:spPr bwMode="auto">
              <a:xfrm>
                <a:off x="5924" y="1452"/>
                <a:ext cx="993" cy="1254"/>
              </a:xfrm>
              <a:custGeom>
                <a:avLst/>
                <a:gdLst>
                  <a:gd name="T0" fmla="*/ 316 w 419"/>
                  <a:gd name="T1" fmla="*/ 110 h 528"/>
                  <a:gd name="T2" fmla="*/ 205 w 419"/>
                  <a:gd name="T3" fmla="*/ 0 h 528"/>
                  <a:gd name="T4" fmla="*/ 203 w 419"/>
                  <a:gd name="T5" fmla="*/ 0 h 528"/>
                  <a:gd name="T6" fmla="*/ 93 w 419"/>
                  <a:gd name="T7" fmla="*/ 113 h 528"/>
                  <a:gd name="T8" fmla="*/ 196 w 419"/>
                  <a:gd name="T9" fmla="*/ 222 h 528"/>
                  <a:gd name="T10" fmla="*/ 196 w 419"/>
                  <a:gd name="T11" fmla="*/ 226 h 528"/>
                  <a:gd name="T12" fmla="*/ 198 w 419"/>
                  <a:gd name="T13" fmla="*/ 226 h 528"/>
                  <a:gd name="T14" fmla="*/ 196 w 419"/>
                  <a:gd name="T15" fmla="*/ 226 h 528"/>
                  <a:gd name="T16" fmla="*/ 196 w 419"/>
                  <a:gd name="T17" fmla="*/ 230 h 528"/>
                  <a:gd name="T18" fmla="*/ 2 w 419"/>
                  <a:gd name="T19" fmla="*/ 441 h 528"/>
                  <a:gd name="T20" fmla="*/ 202 w 419"/>
                  <a:gd name="T21" fmla="*/ 528 h 528"/>
                  <a:gd name="T22" fmla="*/ 202 w 419"/>
                  <a:gd name="T23" fmla="*/ 528 h 528"/>
                  <a:gd name="T24" fmla="*/ 211 w 419"/>
                  <a:gd name="T25" fmla="*/ 528 h 528"/>
                  <a:gd name="T26" fmla="*/ 418 w 419"/>
                  <a:gd name="T27" fmla="*/ 434 h 528"/>
                  <a:gd name="T28" fmla="*/ 217 w 419"/>
                  <a:gd name="T29" fmla="*/ 230 h 528"/>
                  <a:gd name="T30" fmla="*/ 217 w 419"/>
                  <a:gd name="T31" fmla="*/ 226 h 528"/>
                  <a:gd name="T32" fmla="*/ 213 w 419"/>
                  <a:gd name="T33" fmla="*/ 226 h 528"/>
                  <a:gd name="T34" fmla="*/ 217 w 419"/>
                  <a:gd name="T35" fmla="*/ 226 h 528"/>
                  <a:gd name="T36" fmla="*/ 217 w 419"/>
                  <a:gd name="T37" fmla="*/ 222 h 528"/>
                  <a:gd name="T38" fmla="*/ 316 w 419"/>
                  <a:gd name="T39" fmla="*/ 11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9" h="528">
                    <a:moveTo>
                      <a:pt x="316" y="110"/>
                    </a:moveTo>
                    <a:cubicBezTo>
                      <a:pt x="315" y="49"/>
                      <a:pt x="265" y="0"/>
                      <a:pt x="205" y="0"/>
                    </a:cubicBezTo>
                    <a:cubicBezTo>
                      <a:pt x="204" y="0"/>
                      <a:pt x="203" y="0"/>
                      <a:pt x="203" y="0"/>
                    </a:cubicBezTo>
                    <a:cubicBezTo>
                      <a:pt x="141" y="1"/>
                      <a:pt x="92" y="52"/>
                      <a:pt x="93" y="113"/>
                    </a:cubicBezTo>
                    <a:cubicBezTo>
                      <a:pt x="94" y="171"/>
                      <a:pt x="138" y="217"/>
                      <a:pt x="196" y="222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8" y="226"/>
                      <a:pt x="198" y="226"/>
                      <a:pt x="198" y="226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6" y="230"/>
                      <a:pt x="196" y="230"/>
                      <a:pt x="196" y="230"/>
                    </a:cubicBezTo>
                    <a:cubicBezTo>
                      <a:pt x="85" y="238"/>
                      <a:pt x="0" y="330"/>
                      <a:pt x="2" y="441"/>
                    </a:cubicBezTo>
                    <a:cubicBezTo>
                      <a:pt x="3" y="501"/>
                      <a:pt x="103" y="528"/>
                      <a:pt x="202" y="528"/>
                    </a:cubicBezTo>
                    <a:cubicBezTo>
                      <a:pt x="202" y="528"/>
                      <a:pt x="202" y="528"/>
                      <a:pt x="202" y="528"/>
                    </a:cubicBezTo>
                    <a:cubicBezTo>
                      <a:pt x="205" y="528"/>
                      <a:pt x="208" y="528"/>
                      <a:pt x="211" y="528"/>
                    </a:cubicBezTo>
                    <a:cubicBezTo>
                      <a:pt x="315" y="526"/>
                      <a:pt x="419" y="496"/>
                      <a:pt x="418" y="434"/>
                    </a:cubicBezTo>
                    <a:cubicBezTo>
                      <a:pt x="417" y="323"/>
                      <a:pt x="328" y="234"/>
                      <a:pt x="217" y="230"/>
                    </a:cubicBezTo>
                    <a:cubicBezTo>
                      <a:pt x="217" y="226"/>
                      <a:pt x="217" y="226"/>
                      <a:pt x="217" y="226"/>
                    </a:cubicBezTo>
                    <a:cubicBezTo>
                      <a:pt x="213" y="226"/>
                      <a:pt x="213" y="226"/>
                      <a:pt x="213" y="226"/>
                    </a:cubicBezTo>
                    <a:cubicBezTo>
                      <a:pt x="217" y="226"/>
                      <a:pt x="217" y="226"/>
                      <a:pt x="217" y="226"/>
                    </a:cubicBez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74" y="215"/>
                      <a:pt x="317" y="167"/>
                      <a:pt x="316" y="1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6" name="Freeform 29"/>
              <p:cNvSpPr/>
              <p:nvPr/>
            </p:nvSpPr>
            <p:spPr bwMode="auto">
              <a:xfrm>
                <a:off x="5905" y="1984"/>
                <a:ext cx="1034" cy="741"/>
              </a:xfrm>
              <a:custGeom>
                <a:avLst/>
                <a:gdLst>
                  <a:gd name="T0" fmla="*/ 251 w 436"/>
                  <a:gd name="T1" fmla="*/ 0 h 312"/>
                  <a:gd name="T2" fmla="*/ 225 w 436"/>
                  <a:gd name="T3" fmla="*/ 2 h 312"/>
                  <a:gd name="T4" fmla="*/ 225 w 436"/>
                  <a:gd name="T5" fmla="*/ 6 h 312"/>
                  <a:gd name="T6" fmla="*/ 426 w 436"/>
                  <a:gd name="T7" fmla="*/ 210 h 312"/>
                  <a:gd name="T8" fmla="*/ 219 w 436"/>
                  <a:gd name="T9" fmla="*/ 304 h 312"/>
                  <a:gd name="T10" fmla="*/ 210 w 436"/>
                  <a:gd name="T11" fmla="*/ 304 h 312"/>
                  <a:gd name="T12" fmla="*/ 210 w 436"/>
                  <a:gd name="T13" fmla="*/ 304 h 312"/>
                  <a:gd name="T14" fmla="*/ 10 w 436"/>
                  <a:gd name="T15" fmla="*/ 217 h 312"/>
                  <a:gd name="T16" fmla="*/ 204 w 436"/>
                  <a:gd name="T17" fmla="*/ 6 h 312"/>
                  <a:gd name="T18" fmla="*/ 204 w 436"/>
                  <a:gd name="T19" fmla="*/ 2 h 312"/>
                  <a:gd name="T20" fmla="*/ 178 w 436"/>
                  <a:gd name="T21" fmla="*/ 1 h 312"/>
                  <a:gd name="T22" fmla="*/ 204 w 436"/>
                  <a:gd name="T23" fmla="*/ 2 h 312"/>
                  <a:gd name="T24" fmla="*/ 178 w 436"/>
                  <a:gd name="T25" fmla="*/ 1 h 312"/>
                  <a:gd name="T26" fmla="*/ 2 w 436"/>
                  <a:gd name="T27" fmla="*/ 217 h 312"/>
                  <a:gd name="T28" fmla="*/ 210 w 436"/>
                  <a:gd name="T29" fmla="*/ 312 h 312"/>
                  <a:gd name="T30" fmla="*/ 210 w 436"/>
                  <a:gd name="T31" fmla="*/ 312 h 312"/>
                  <a:gd name="T32" fmla="*/ 220 w 436"/>
                  <a:gd name="T33" fmla="*/ 312 h 312"/>
                  <a:gd name="T34" fmla="*/ 435 w 436"/>
                  <a:gd name="T35" fmla="*/ 210 h 312"/>
                  <a:gd name="T36" fmla="*/ 251 w 436"/>
                  <a:gd name="T3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6" h="312">
                    <a:moveTo>
                      <a:pt x="251" y="0"/>
                    </a:moveTo>
                    <a:cubicBezTo>
                      <a:pt x="225" y="2"/>
                      <a:pt x="225" y="2"/>
                      <a:pt x="225" y="2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336" y="10"/>
                      <a:pt x="425" y="99"/>
                      <a:pt x="426" y="210"/>
                    </a:cubicBezTo>
                    <a:cubicBezTo>
                      <a:pt x="427" y="272"/>
                      <a:pt x="323" y="302"/>
                      <a:pt x="219" y="304"/>
                    </a:cubicBezTo>
                    <a:cubicBezTo>
                      <a:pt x="216" y="304"/>
                      <a:pt x="213" y="304"/>
                      <a:pt x="210" y="304"/>
                    </a:cubicBezTo>
                    <a:cubicBezTo>
                      <a:pt x="210" y="304"/>
                      <a:pt x="210" y="304"/>
                      <a:pt x="210" y="304"/>
                    </a:cubicBezTo>
                    <a:cubicBezTo>
                      <a:pt x="111" y="304"/>
                      <a:pt x="11" y="277"/>
                      <a:pt x="10" y="217"/>
                    </a:cubicBezTo>
                    <a:cubicBezTo>
                      <a:pt x="8" y="106"/>
                      <a:pt x="93" y="14"/>
                      <a:pt x="204" y="6"/>
                    </a:cubicBezTo>
                    <a:cubicBezTo>
                      <a:pt x="204" y="2"/>
                      <a:pt x="204" y="2"/>
                      <a:pt x="204" y="2"/>
                    </a:cubicBezTo>
                    <a:cubicBezTo>
                      <a:pt x="178" y="1"/>
                      <a:pt x="178" y="1"/>
                      <a:pt x="178" y="1"/>
                    </a:cubicBezTo>
                    <a:cubicBezTo>
                      <a:pt x="204" y="2"/>
                      <a:pt x="204" y="2"/>
                      <a:pt x="204" y="2"/>
                    </a:cubicBezTo>
                    <a:cubicBezTo>
                      <a:pt x="178" y="1"/>
                      <a:pt x="178" y="1"/>
                      <a:pt x="178" y="1"/>
                    </a:cubicBezTo>
                    <a:cubicBezTo>
                      <a:pt x="75" y="20"/>
                      <a:pt x="0" y="111"/>
                      <a:pt x="2" y="217"/>
                    </a:cubicBezTo>
                    <a:cubicBezTo>
                      <a:pt x="3" y="287"/>
                      <a:pt x="115" y="312"/>
                      <a:pt x="210" y="312"/>
                    </a:cubicBezTo>
                    <a:cubicBezTo>
                      <a:pt x="210" y="312"/>
                      <a:pt x="210" y="312"/>
                      <a:pt x="210" y="312"/>
                    </a:cubicBezTo>
                    <a:cubicBezTo>
                      <a:pt x="213" y="312"/>
                      <a:pt x="216" y="312"/>
                      <a:pt x="220" y="312"/>
                    </a:cubicBezTo>
                    <a:cubicBezTo>
                      <a:pt x="327" y="310"/>
                      <a:pt x="436" y="278"/>
                      <a:pt x="435" y="210"/>
                    </a:cubicBezTo>
                    <a:cubicBezTo>
                      <a:pt x="433" y="104"/>
                      <a:pt x="354" y="16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7" name="Freeform 30"/>
              <p:cNvSpPr/>
              <p:nvPr/>
            </p:nvSpPr>
            <p:spPr bwMode="auto">
              <a:xfrm>
                <a:off x="6123" y="1433"/>
                <a:ext cx="571" cy="556"/>
              </a:xfrm>
              <a:custGeom>
                <a:avLst/>
                <a:gdLst>
                  <a:gd name="T0" fmla="*/ 112 w 241"/>
                  <a:gd name="T1" fmla="*/ 230 h 234"/>
                  <a:gd name="T2" fmla="*/ 9 w 241"/>
                  <a:gd name="T3" fmla="*/ 121 h 234"/>
                  <a:gd name="T4" fmla="*/ 119 w 241"/>
                  <a:gd name="T5" fmla="*/ 8 h 234"/>
                  <a:gd name="T6" fmla="*/ 121 w 241"/>
                  <a:gd name="T7" fmla="*/ 8 h 234"/>
                  <a:gd name="T8" fmla="*/ 232 w 241"/>
                  <a:gd name="T9" fmla="*/ 118 h 234"/>
                  <a:gd name="T10" fmla="*/ 133 w 241"/>
                  <a:gd name="T11" fmla="*/ 230 h 234"/>
                  <a:gd name="T12" fmla="*/ 133 w 241"/>
                  <a:gd name="T13" fmla="*/ 234 h 234"/>
                  <a:gd name="T14" fmla="*/ 159 w 241"/>
                  <a:gd name="T15" fmla="*/ 232 h 234"/>
                  <a:gd name="T16" fmla="*/ 133 w 241"/>
                  <a:gd name="T17" fmla="*/ 234 h 234"/>
                  <a:gd name="T18" fmla="*/ 159 w 241"/>
                  <a:gd name="T19" fmla="*/ 232 h 234"/>
                  <a:gd name="T20" fmla="*/ 240 w 241"/>
                  <a:gd name="T21" fmla="*/ 118 h 234"/>
                  <a:gd name="T22" fmla="*/ 121 w 241"/>
                  <a:gd name="T23" fmla="*/ 0 h 234"/>
                  <a:gd name="T24" fmla="*/ 119 w 241"/>
                  <a:gd name="T25" fmla="*/ 0 h 234"/>
                  <a:gd name="T26" fmla="*/ 1 w 241"/>
                  <a:gd name="T27" fmla="*/ 122 h 234"/>
                  <a:gd name="T28" fmla="*/ 86 w 241"/>
                  <a:gd name="T29" fmla="*/ 233 h 234"/>
                  <a:gd name="T30" fmla="*/ 112 w 241"/>
                  <a:gd name="T31" fmla="*/ 234 h 234"/>
                  <a:gd name="T32" fmla="*/ 112 w 241"/>
                  <a:gd name="T33" fmla="*/ 23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234">
                    <a:moveTo>
                      <a:pt x="112" y="230"/>
                    </a:moveTo>
                    <a:cubicBezTo>
                      <a:pt x="54" y="225"/>
                      <a:pt x="10" y="179"/>
                      <a:pt x="9" y="121"/>
                    </a:cubicBezTo>
                    <a:cubicBezTo>
                      <a:pt x="8" y="60"/>
                      <a:pt x="57" y="9"/>
                      <a:pt x="119" y="8"/>
                    </a:cubicBezTo>
                    <a:cubicBezTo>
                      <a:pt x="119" y="8"/>
                      <a:pt x="120" y="8"/>
                      <a:pt x="121" y="8"/>
                    </a:cubicBezTo>
                    <a:cubicBezTo>
                      <a:pt x="181" y="8"/>
                      <a:pt x="231" y="57"/>
                      <a:pt x="232" y="118"/>
                    </a:cubicBezTo>
                    <a:cubicBezTo>
                      <a:pt x="233" y="175"/>
                      <a:pt x="190" y="223"/>
                      <a:pt x="133" y="230"/>
                    </a:cubicBezTo>
                    <a:cubicBezTo>
                      <a:pt x="133" y="234"/>
                      <a:pt x="133" y="234"/>
                      <a:pt x="133" y="234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33" y="234"/>
                      <a:pt x="133" y="234"/>
                      <a:pt x="133" y="234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208" y="216"/>
                      <a:pt x="241" y="170"/>
                      <a:pt x="240" y="118"/>
                    </a:cubicBezTo>
                    <a:cubicBezTo>
                      <a:pt x="239" y="53"/>
                      <a:pt x="186" y="0"/>
                      <a:pt x="121" y="0"/>
                    </a:cubicBezTo>
                    <a:cubicBezTo>
                      <a:pt x="120" y="0"/>
                      <a:pt x="119" y="0"/>
                      <a:pt x="119" y="0"/>
                    </a:cubicBezTo>
                    <a:cubicBezTo>
                      <a:pt x="53" y="1"/>
                      <a:pt x="0" y="56"/>
                      <a:pt x="1" y="122"/>
                    </a:cubicBezTo>
                    <a:cubicBezTo>
                      <a:pt x="2" y="174"/>
                      <a:pt x="37" y="219"/>
                      <a:pt x="86" y="233"/>
                    </a:cubicBezTo>
                    <a:cubicBezTo>
                      <a:pt x="112" y="234"/>
                      <a:pt x="112" y="234"/>
                      <a:pt x="112" y="234"/>
                    </a:cubicBezTo>
                    <a:lnTo>
                      <a:pt x="112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 bwMode="auto">
              <a:xfrm>
                <a:off x="6837" y="1513"/>
                <a:ext cx="656" cy="925"/>
              </a:xfrm>
              <a:custGeom>
                <a:avLst/>
                <a:gdLst>
                  <a:gd name="T0" fmla="*/ 201 w 277"/>
                  <a:gd name="T1" fmla="*/ 80 h 389"/>
                  <a:gd name="T2" fmla="*/ 119 w 277"/>
                  <a:gd name="T3" fmla="*/ 0 h 389"/>
                  <a:gd name="T4" fmla="*/ 118 w 277"/>
                  <a:gd name="T5" fmla="*/ 0 h 389"/>
                  <a:gd name="T6" fmla="*/ 61 w 277"/>
                  <a:gd name="T7" fmla="*/ 24 h 389"/>
                  <a:gd name="T8" fmla="*/ 38 w 277"/>
                  <a:gd name="T9" fmla="*/ 82 h 389"/>
                  <a:gd name="T10" fmla="*/ 115 w 277"/>
                  <a:gd name="T11" fmla="*/ 162 h 389"/>
                  <a:gd name="T12" fmla="*/ 115 w 277"/>
                  <a:gd name="T13" fmla="*/ 166 h 389"/>
                  <a:gd name="T14" fmla="*/ 117 w 277"/>
                  <a:gd name="T15" fmla="*/ 166 h 389"/>
                  <a:gd name="T16" fmla="*/ 115 w 277"/>
                  <a:gd name="T17" fmla="*/ 166 h 389"/>
                  <a:gd name="T18" fmla="*/ 115 w 277"/>
                  <a:gd name="T19" fmla="*/ 170 h 389"/>
                  <a:gd name="T20" fmla="*/ 0 w 277"/>
                  <a:gd name="T21" fmla="*/ 231 h 389"/>
                  <a:gd name="T22" fmla="*/ 76 w 277"/>
                  <a:gd name="T23" fmla="*/ 387 h 389"/>
                  <a:gd name="T24" fmla="*/ 124 w 277"/>
                  <a:gd name="T25" fmla="*/ 389 h 389"/>
                  <a:gd name="T26" fmla="*/ 229 w 277"/>
                  <a:gd name="T27" fmla="*/ 372 h 389"/>
                  <a:gd name="T28" fmla="*/ 277 w 277"/>
                  <a:gd name="T29" fmla="*/ 321 h 389"/>
                  <a:gd name="T30" fmla="*/ 127 w 277"/>
                  <a:gd name="T31" fmla="*/ 170 h 389"/>
                  <a:gd name="T32" fmla="*/ 127 w 277"/>
                  <a:gd name="T33" fmla="*/ 166 h 389"/>
                  <a:gd name="T34" fmla="*/ 124 w 277"/>
                  <a:gd name="T35" fmla="*/ 166 h 389"/>
                  <a:gd name="T36" fmla="*/ 127 w 277"/>
                  <a:gd name="T37" fmla="*/ 166 h 389"/>
                  <a:gd name="T38" fmla="*/ 127 w 277"/>
                  <a:gd name="T39" fmla="*/ 162 h 389"/>
                  <a:gd name="T40" fmla="*/ 201 w 277"/>
                  <a:gd name="T41" fmla="*/ 8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389">
                    <a:moveTo>
                      <a:pt x="201" y="80"/>
                    </a:moveTo>
                    <a:cubicBezTo>
                      <a:pt x="200" y="36"/>
                      <a:pt x="163" y="0"/>
                      <a:pt x="119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96" y="0"/>
                      <a:pt x="76" y="9"/>
                      <a:pt x="61" y="24"/>
                    </a:cubicBezTo>
                    <a:cubicBezTo>
                      <a:pt x="45" y="40"/>
                      <a:pt x="37" y="61"/>
                      <a:pt x="38" y="82"/>
                    </a:cubicBezTo>
                    <a:cubicBezTo>
                      <a:pt x="38" y="125"/>
                      <a:pt x="72" y="160"/>
                      <a:pt x="115" y="162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69" y="173"/>
                      <a:pt x="28" y="195"/>
                      <a:pt x="0" y="231"/>
                    </a:cubicBezTo>
                    <a:cubicBezTo>
                      <a:pt x="43" y="273"/>
                      <a:pt x="70" y="328"/>
                      <a:pt x="76" y="387"/>
                    </a:cubicBezTo>
                    <a:cubicBezTo>
                      <a:pt x="91" y="389"/>
                      <a:pt x="108" y="389"/>
                      <a:pt x="124" y="389"/>
                    </a:cubicBezTo>
                    <a:cubicBezTo>
                      <a:pt x="164" y="388"/>
                      <a:pt x="201" y="382"/>
                      <a:pt x="229" y="372"/>
                    </a:cubicBezTo>
                    <a:cubicBezTo>
                      <a:pt x="261" y="359"/>
                      <a:pt x="277" y="342"/>
                      <a:pt x="277" y="321"/>
                    </a:cubicBezTo>
                    <a:cubicBezTo>
                      <a:pt x="276" y="238"/>
                      <a:pt x="210" y="172"/>
                      <a:pt x="127" y="170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27" y="162"/>
                      <a:pt x="127" y="162"/>
                      <a:pt x="127" y="162"/>
                    </a:cubicBezTo>
                    <a:cubicBezTo>
                      <a:pt x="169" y="158"/>
                      <a:pt x="201" y="122"/>
                      <a:pt x="20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7" name="Freeform 32"/>
              <p:cNvSpPr/>
              <p:nvPr/>
            </p:nvSpPr>
            <p:spPr bwMode="auto">
              <a:xfrm>
                <a:off x="6905" y="1492"/>
                <a:ext cx="427" cy="416"/>
              </a:xfrm>
              <a:custGeom>
                <a:avLst/>
                <a:gdLst>
                  <a:gd name="T0" fmla="*/ 86 w 180"/>
                  <a:gd name="T1" fmla="*/ 171 h 175"/>
                  <a:gd name="T2" fmla="*/ 9 w 180"/>
                  <a:gd name="T3" fmla="*/ 91 h 175"/>
                  <a:gd name="T4" fmla="*/ 32 w 180"/>
                  <a:gd name="T5" fmla="*/ 33 h 175"/>
                  <a:gd name="T6" fmla="*/ 89 w 180"/>
                  <a:gd name="T7" fmla="*/ 9 h 175"/>
                  <a:gd name="T8" fmla="*/ 90 w 180"/>
                  <a:gd name="T9" fmla="*/ 9 h 175"/>
                  <a:gd name="T10" fmla="*/ 172 w 180"/>
                  <a:gd name="T11" fmla="*/ 89 h 175"/>
                  <a:gd name="T12" fmla="*/ 98 w 180"/>
                  <a:gd name="T13" fmla="*/ 171 h 175"/>
                  <a:gd name="T14" fmla="*/ 98 w 180"/>
                  <a:gd name="T15" fmla="*/ 175 h 175"/>
                  <a:gd name="T16" fmla="*/ 122 w 180"/>
                  <a:gd name="T17" fmla="*/ 173 h 175"/>
                  <a:gd name="T18" fmla="*/ 98 w 180"/>
                  <a:gd name="T19" fmla="*/ 175 h 175"/>
                  <a:gd name="T20" fmla="*/ 122 w 180"/>
                  <a:gd name="T21" fmla="*/ 173 h 175"/>
                  <a:gd name="T22" fmla="*/ 180 w 180"/>
                  <a:gd name="T23" fmla="*/ 89 h 175"/>
                  <a:gd name="T24" fmla="*/ 90 w 180"/>
                  <a:gd name="T25" fmla="*/ 0 h 175"/>
                  <a:gd name="T26" fmla="*/ 89 w 180"/>
                  <a:gd name="T27" fmla="*/ 1 h 175"/>
                  <a:gd name="T28" fmla="*/ 26 w 180"/>
                  <a:gd name="T29" fmla="*/ 28 h 175"/>
                  <a:gd name="T30" fmla="*/ 1 w 180"/>
                  <a:gd name="T31" fmla="*/ 92 h 175"/>
                  <a:gd name="T32" fmla="*/ 61 w 180"/>
                  <a:gd name="T33" fmla="*/ 174 h 175"/>
                  <a:gd name="T34" fmla="*/ 86 w 180"/>
                  <a:gd name="T35" fmla="*/ 175 h 175"/>
                  <a:gd name="T36" fmla="*/ 61 w 180"/>
                  <a:gd name="T37" fmla="*/ 174 h 175"/>
                  <a:gd name="T38" fmla="*/ 86 w 180"/>
                  <a:gd name="T39" fmla="*/ 175 h 175"/>
                  <a:gd name="T40" fmla="*/ 86 w 180"/>
                  <a:gd name="T41" fmla="*/ 17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0" h="175">
                    <a:moveTo>
                      <a:pt x="86" y="171"/>
                    </a:moveTo>
                    <a:cubicBezTo>
                      <a:pt x="43" y="169"/>
                      <a:pt x="9" y="134"/>
                      <a:pt x="9" y="91"/>
                    </a:cubicBezTo>
                    <a:cubicBezTo>
                      <a:pt x="8" y="70"/>
                      <a:pt x="16" y="49"/>
                      <a:pt x="32" y="33"/>
                    </a:cubicBezTo>
                    <a:cubicBezTo>
                      <a:pt x="47" y="18"/>
                      <a:pt x="67" y="9"/>
                      <a:pt x="89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134" y="9"/>
                      <a:pt x="171" y="45"/>
                      <a:pt x="172" y="89"/>
                    </a:cubicBezTo>
                    <a:cubicBezTo>
                      <a:pt x="172" y="131"/>
                      <a:pt x="140" y="167"/>
                      <a:pt x="98" y="171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156" y="160"/>
                      <a:pt x="180" y="127"/>
                      <a:pt x="180" y="89"/>
                    </a:cubicBezTo>
                    <a:cubicBezTo>
                      <a:pt x="179" y="40"/>
                      <a:pt x="139" y="0"/>
                      <a:pt x="90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65" y="1"/>
                      <a:pt x="42" y="11"/>
                      <a:pt x="26" y="28"/>
                    </a:cubicBezTo>
                    <a:cubicBezTo>
                      <a:pt x="9" y="45"/>
                      <a:pt x="0" y="68"/>
                      <a:pt x="1" y="92"/>
                    </a:cubicBezTo>
                    <a:cubicBezTo>
                      <a:pt x="1" y="130"/>
                      <a:pt x="26" y="162"/>
                      <a:pt x="61" y="174"/>
                    </a:cubicBezTo>
                    <a:cubicBezTo>
                      <a:pt x="86" y="175"/>
                      <a:pt x="86" y="175"/>
                      <a:pt x="86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86" y="175"/>
                      <a:pt x="86" y="175"/>
                      <a:pt x="86" y="175"/>
                    </a:cubicBezTo>
                    <a:lnTo>
                      <a:pt x="86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0" name="Freeform 33"/>
              <p:cNvSpPr/>
              <p:nvPr/>
            </p:nvSpPr>
            <p:spPr bwMode="auto">
              <a:xfrm>
                <a:off x="6813" y="1903"/>
                <a:ext cx="699" cy="554"/>
              </a:xfrm>
              <a:custGeom>
                <a:avLst/>
                <a:gdLst>
                  <a:gd name="T0" fmla="*/ 161 w 295"/>
                  <a:gd name="T1" fmla="*/ 0 h 233"/>
                  <a:gd name="T2" fmla="*/ 137 w 295"/>
                  <a:gd name="T3" fmla="*/ 2 h 233"/>
                  <a:gd name="T4" fmla="*/ 137 w 295"/>
                  <a:gd name="T5" fmla="*/ 6 h 233"/>
                  <a:gd name="T6" fmla="*/ 287 w 295"/>
                  <a:gd name="T7" fmla="*/ 157 h 233"/>
                  <a:gd name="T8" fmla="*/ 239 w 295"/>
                  <a:gd name="T9" fmla="*/ 208 h 233"/>
                  <a:gd name="T10" fmla="*/ 134 w 295"/>
                  <a:gd name="T11" fmla="*/ 225 h 233"/>
                  <a:gd name="T12" fmla="*/ 86 w 295"/>
                  <a:gd name="T13" fmla="*/ 223 h 233"/>
                  <a:gd name="T14" fmla="*/ 10 w 295"/>
                  <a:gd name="T15" fmla="*/ 67 h 233"/>
                  <a:gd name="T16" fmla="*/ 125 w 295"/>
                  <a:gd name="T17" fmla="*/ 6 h 233"/>
                  <a:gd name="T18" fmla="*/ 125 w 295"/>
                  <a:gd name="T19" fmla="*/ 2 h 233"/>
                  <a:gd name="T20" fmla="*/ 100 w 295"/>
                  <a:gd name="T21" fmla="*/ 1 h 233"/>
                  <a:gd name="T22" fmla="*/ 2 w 295"/>
                  <a:gd name="T23" fmla="*/ 65 h 233"/>
                  <a:gd name="T24" fmla="*/ 0 w 295"/>
                  <a:gd name="T25" fmla="*/ 68 h 233"/>
                  <a:gd name="T26" fmla="*/ 2 w 295"/>
                  <a:gd name="T27" fmla="*/ 71 h 233"/>
                  <a:gd name="T28" fmla="*/ 78 w 295"/>
                  <a:gd name="T29" fmla="*/ 227 h 233"/>
                  <a:gd name="T30" fmla="*/ 78 w 295"/>
                  <a:gd name="T31" fmla="*/ 230 h 233"/>
                  <a:gd name="T32" fmla="*/ 81 w 295"/>
                  <a:gd name="T33" fmla="*/ 231 h 233"/>
                  <a:gd name="T34" fmla="*/ 127 w 295"/>
                  <a:gd name="T35" fmla="*/ 233 h 233"/>
                  <a:gd name="T36" fmla="*/ 134 w 295"/>
                  <a:gd name="T37" fmla="*/ 233 h 233"/>
                  <a:gd name="T38" fmla="*/ 242 w 295"/>
                  <a:gd name="T39" fmla="*/ 215 h 233"/>
                  <a:gd name="T40" fmla="*/ 295 w 295"/>
                  <a:gd name="T41" fmla="*/ 157 h 233"/>
                  <a:gd name="T42" fmla="*/ 161 w 295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5" h="233">
                    <a:moveTo>
                      <a:pt x="161" y="0"/>
                    </a:move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6"/>
                      <a:pt x="137" y="6"/>
                      <a:pt x="137" y="6"/>
                    </a:cubicBezTo>
                    <a:cubicBezTo>
                      <a:pt x="220" y="8"/>
                      <a:pt x="286" y="74"/>
                      <a:pt x="287" y="157"/>
                    </a:cubicBezTo>
                    <a:cubicBezTo>
                      <a:pt x="287" y="178"/>
                      <a:pt x="271" y="195"/>
                      <a:pt x="239" y="208"/>
                    </a:cubicBezTo>
                    <a:cubicBezTo>
                      <a:pt x="211" y="218"/>
                      <a:pt x="174" y="224"/>
                      <a:pt x="134" y="225"/>
                    </a:cubicBezTo>
                    <a:cubicBezTo>
                      <a:pt x="118" y="225"/>
                      <a:pt x="101" y="225"/>
                      <a:pt x="86" y="223"/>
                    </a:cubicBezTo>
                    <a:cubicBezTo>
                      <a:pt x="80" y="164"/>
                      <a:pt x="53" y="109"/>
                      <a:pt x="10" y="67"/>
                    </a:cubicBezTo>
                    <a:cubicBezTo>
                      <a:pt x="38" y="31"/>
                      <a:pt x="79" y="9"/>
                      <a:pt x="125" y="6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60" y="10"/>
                      <a:pt x="26" y="32"/>
                      <a:pt x="2" y="6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46" y="112"/>
                      <a:pt x="73" y="167"/>
                      <a:pt x="78" y="227"/>
                    </a:cubicBezTo>
                    <a:cubicBezTo>
                      <a:pt x="78" y="230"/>
                      <a:pt x="78" y="230"/>
                      <a:pt x="78" y="230"/>
                    </a:cubicBezTo>
                    <a:cubicBezTo>
                      <a:pt x="81" y="231"/>
                      <a:pt x="81" y="231"/>
                      <a:pt x="81" y="231"/>
                    </a:cubicBezTo>
                    <a:cubicBezTo>
                      <a:pt x="96" y="232"/>
                      <a:pt x="112" y="233"/>
                      <a:pt x="127" y="233"/>
                    </a:cubicBezTo>
                    <a:cubicBezTo>
                      <a:pt x="130" y="233"/>
                      <a:pt x="132" y="233"/>
                      <a:pt x="134" y="233"/>
                    </a:cubicBezTo>
                    <a:cubicBezTo>
                      <a:pt x="175" y="233"/>
                      <a:pt x="213" y="226"/>
                      <a:pt x="242" y="215"/>
                    </a:cubicBezTo>
                    <a:cubicBezTo>
                      <a:pt x="286" y="198"/>
                      <a:pt x="295" y="174"/>
                      <a:pt x="295" y="157"/>
                    </a:cubicBezTo>
                    <a:cubicBezTo>
                      <a:pt x="294" y="78"/>
                      <a:pt x="237" y="14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1" name="Freeform 34"/>
              <p:cNvSpPr/>
              <p:nvPr/>
            </p:nvSpPr>
            <p:spPr bwMode="auto">
              <a:xfrm>
                <a:off x="6327" y="2038"/>
                <a:ext cx="173" cy="324"/>
              </a:xfrm>
              <a:custGeom>
                <a:avLst/>
                <a:gdLst>
                  <a:gd name="T0" fmla="*/ 83 w 173"/>
                  <a:gd name="T1" fmla="*/ 0 h 324"/>
                  <a:gd name="T2" fmla="*/ 0 w 173"/>
                  <a:gd name="T3" fmla="*/ 86 h 324"/>
                  <a:gd name="T4" fmla="*/ 83 w 173"/>
                  <a:gd name="T5" fmla="*/ 324 h 324"/>
                  <a:gd name="T6" fmla="*/ 173 w 173"/>
                  <a:gd name="T7" fmla="*/ 88 h 324"/>
                  <a:gd name="T8" fmla="*/ 83 w 173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324">
                    <a:moveTo>
                      <a:pt x="83" y="0"/>
                    </a:moveTo>
                    <a:lnTo>
                      <a:pt x="0" y="86"/>
                    </a:lnTo>
                    <a:lnTo>
                      <a:pt x="83" y="324"/>
                    </a:lnTo>
                    <a:lnTo>
                      <a:pt x="173" y="88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2" name="Freeform 35"/>
              <p:cNvSpPr/>
              <p:nvPr/>
            </p:nvSpPr>
            <p:spPr bwMode="auto">
              <a:xfrm>
                <a:off x="6327" y="2038"/>
                <a:ext cx="173" cy="324"/>
              </a:xfrm>
              <a:custGeom>
                <a:avLst/>
                <a:gdLst>
                  <a:gd name="T0" fmla="*/ 83 w 173"/>
                  <a:gd name="T1" fmla="*/ 0 h 324"/>
                  <a:gd name="T2" fmla="*/ 0 w 173"/>
                  <a:gd name="T3" fmla="*/ 86 h 324"/>
                  <a:gd name="T4" fmla="*/ 83 w 173"/>
                  <a:gd name="T5" fmla="*/ 324 h 324"/>
                  <a:gd name="T6" fmla="*/ 173 w 173"/>
                  <a:gd name="T7" fmla="*/ 88 h 324"/>
                  <a:gd name="T8" fmla="*/ 83 w 173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324">
                    <a:moveTo>
                      <a:pt x="83" y="0"/>
                    </a:moveTo>
                    <a:lnTo>
                      <a:pt x="0" y="86"/>
                    </a:lnTo>
                    <a:lnTo>
                      <a:pt x="83" y="324"/>
                    </a:lnTo>
                    <a:lnTo>
                      <a:pt x="173" y="88"/>
                    </a:lnTo>
                    <a:lnTo>
                      <a:pt x="8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 rot="0">
            <a:off x="4957445" y="3390265"/>
            <a:ext cx="354965" cy="354965"/>
            <a:chOff x="3678404" y="3977185"/>
            <a:chExt cx="736600" cy="736600"/>
          </a:xfrm>
        </p:grpSpPr>
        <p:grpSp>
          <p:nvGrpSpPr>
            <p:cNvPr id="74" name="组合 73"/>
            <p:cNvGrpSpPr/>
            <p:nvPr/>
          </p:nvGrpSpPr>
          <p:grpSpPr>
            <a:xfrm>
              <a:off x="3678404" y="3977185"/>
              <a:ext cx="736600" cy="736600"/>
              <a:chOff x="8286667" y="635396"/>
              <a:chExt cx="736600" cy="736600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663A77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77" name="Group 38"/>
            <p:cNvGrpSpPr>
              <a:grpSpLocks noChangeAspect="1"/>
            </p:cNvGrpSpPr>
            <p:nvPr/>
          </p:nvGrpSpPr>
          <p:grpSpPr bwMode="auto">
            <a:xfrm>
              <a:off x="3885883" y="4202897"/>
              <a:ext cx="331304" cy="273727"/>
              <a:chOff x="3136" y="1579"/>
              <a:chExt cx="1404" cy="1160"/>
            </a:xfrm>
            <a:solidFill>
              <a:schemeClr val="bg1"/>
            </a:solidFill>
          </p:grpSpPr>
          <p:sp>
            <p:nvSpPr>
              <p:cNvPr id="28" name="Freeform 39"/>
              <p:cNvSpPr/>
              <p:nvPr/>
            </p:nvSpPr>
            <p:spPr bwMode="auto">
              <a:xfrm>
                <a:off x="3152" y="1783"/>
                <a:ext cx="1371" cy="409"/>
              </a:xfrm>
              <a:custGeom>
                <a:avLst/>
                <a:gdLst>
                  <a:gd name="T0" fmla="*/ 532 w 1371"/>
                  <a:gd name="T1" fmla="*/ 288 h 409"/>
                  <a:gd name="T2" fmla="*/ 839 w 1371"/>
                  <a:gd name="T3" fmla="*/ 288 h 409"/>
                  <a:gd name="T4" fmla="*/ 839 w 1371"/>
                  <a:gd name="T5" fmla="*/ 409 h 409"/>
                  <a:gd name="T6" fmla="*/ 1191 w 1371"/>
                  <a:gd name="T7" fmla="*/ 409 h 409"/>
                  <a:gd name="T8" fmla="*/ 1371 w 1371"/>
                  <a:gd name="T9" fmla="*/ 0 h 409"/>
                  <a:gd name="T10" fmla="*/ 0 w 1371"/>
                  <a:gd name="T11" fmla="*/ 0 h 409"/>
                  <a:gd name="T12" fmla="*/ 181 w 1371"/>
                  <a:gd name="T13" fmla="*/ 409 h 409"/>
                  <a:gd name="T14" fmla="*/ 532 w 1371"/>
                  <a:gd name="T15" fmla="*/ 409 h 409"/>
                  <a:gd name="T16" fmla="*/ 532 w 1371"/>
                  <a:gd name="T17" fmla="*/ 288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1" h="409">
                    <a:moveTo>
                      <a:pt x="532" y="288"/>
                    </a:moveTo>
                    <a:lnTo>
                      <a:pt x="839" y="288"/>
                    </a:lnTo>
                    <a:lnTo>
                      <a:pt x="839" y="409"/>
                    </a:lnTo>
                    <a:lnTo>
                      <a:pt x="1191" y="409"/>
                    </a:lnTo>
                    <a:lnTo>
                      <a:pt x="1371" y="0"/>
                    </a:lnTo>
                    <a:lnTo>
                      <a:pt x="0" y="0"/>
                    </a:lnTo>
                    <a:lnTo>
                      <a:pt x="181" y="409"/>
                    </a:lnTo>
                    <a:lnTo>
                      <a:pt x="532" y="409"/>
                    </a:lnTo>
                    <a:lnTo>
                      <a:pt x="532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/>
            </p:nvSpPr>
            <p:spPr bwMode="auto">
              <a:xfrm>
                <a:off x="3741" y="2128"/>
                <a:ext cx="193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0" name="Freeform 41"/>
              <p:cNvSpPr/>
              <p:nvPr/>
            </p:nvSpPr>
            <p:spPr bwMode="auto">
              <a:xfrm>
                <a:off x="3150" y="1919"/>
                <a:ext cx="1375" cy="808"/>
              </a:xfrm>
              <a:custGeom>
                <a:avLst/>
                <a:gdLst>
                  <a:gd name="T0" fmla="*/ 841 w 1375"/>
                  <a:gd name="T1" fmla="*/ 409 h 808"/>
                  <a:gd name="T2" fmla="*/ 534 w 1375"/>
                  <a:gd name="T3" fmla="*/ 409 h 808"/>
                  <a:gd name="T4" fmla="*/ 534 w 1375"/>
                  <a:gd name="T5" fmla="*/ 330 h 808"/>
                  <a:gd name="T6" fmla="*/ 147 w 1375"/>
                  <a:gd name="T7" fmla="*/ 330 h 808"/>
                  <a:gd name="T8" fmla="*/ 0 w 1375"/>
                  <a:gd name="T9" fmla="*/ 0 h 808"/>
                  <a:gd name="T10" fmla="*/ 0 w 1375"/>
                  <a:gd name="T11" fmla="*/ 808 h 808"/>
                  <a:gd name="T12" fmla="*/ 1375 w 1375"/>
                  <a:gd name="T13" fmla="*/ 808 h 808"/>
                  <a:gd name="T14" fmla="*/ 1375 w 1375"/>
                  <a:gd name="T15" fmla="*/ 0 h 808"/>
                  <a:gd name="T16" fmla="*/ 1228 w 1375"/>
                  <a:gd name="T17" fmla="*/ 330 h 808"/>
                  <a:gd name="T18" fmla="*/ 841 w 1375"/>
                  <a:gd name="T19" fmla="*/ 330 h 808"/>
                  <a:gd name="T20" fmla="*/ 841 w 1375"/>
                  <a:gd name="T21" fmla="*/ 409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5" h="808">
                    <a:moveTo>
                      <a:pt x="841" y="409"/>
                    </a:moveTo>
                    <a:lnTo>
                      <a:pt x="534" y="409"/>
                    </a:lnTo>
                    <a:lnTo>
                      <a:pt x="534" y="330"/>
                    </a:lnTo>
                    <a:lnTo>
                      <a:pt x="147" y="330"/>
                    </a:lnTo>
                    <a:lnTo>
                      <a:pt x="0" y="0"/>
                    </a:lnTo>
                    <a:lnTo>
                      <a:pt x="0" y="808"/>
                    </a:lnTo>
                    <a:lnTo>
                      <a:pt x="1375" y="808"/>
                    </a:lnTo>
                    <a:lnTo>
                      <a:pt x="1375" y="0"/>
                    </a:lnTo>
                    <a:lnTo>
                      <a:pt x="1228" y="330"/>
                    </a:lnTo>
                    <a:lnTo>
                      <a:pt x="841" y="330"/>
                    </a:lnTo>
                    <a:lnTo>
                      <a:pt x="841" y="4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1" name="Freeform 42"/>
              <p:cNvSpPr/>
              <p:nvPr/>
            </p:nvSpPr>
            <p:spPr bwMode="auto">
              <a:xfrm>
                <a:off x="3680" y="1588"/>
                <a:ext cx="316" cy="138"/>
              </a:xfrm>
              <a:custGeom>
                <a:avLst/>
                <a:gdLst>
                  <a:gd name="T0" fmla="*/ 256 w 316"/>
                  <a:gd name="T1" fmla="*/ 60 h 138"/>
                  <a:gd name="T2" fmla="*/ 256 w 316"/>
                  <a:gd name="T3" fmla="*/ 138 h 138"/>
                  <a:gd name="T4" fmla="*/ 316 w 316"/>
                  <a:gd name="T5" fmla="*/ 138 h 138"/>
                  <a:gd name="T6" fmla="*/ 316 w 316"/>
                  <a:gd name="T7" fmla="*/ 0 h 138"/>
                  <a:gd name="T8" fmla="*/ 0 w 316"/>
                  <a:gd name="T9" fmla="*/ 0 h 138"/>
                  <a:gd name="T10" fmla="*/ 0 w 316"/>
                  <a:gd name="T11" fmla="*/ 138 h 138"/>
                  <a:gd name="T12" fmla="*/ 59 w 316"/>
                  <a:gd name="T13" fmla="*/ 138 h 138"/>
                  <a:gd name="T14" fmla="*/ 59 w 316"/>
                  <a:gd name="T15" fmla="*/ 60 h 138"/>
                  <a:gd name="T16" fmla="*/ 256 w 316"/>
                  <a:gd name="T17" fmla="*/ 6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38">
                    <a:moveTo>
                      <a:pt x="256" y="60"/>
                    </a:moveTo>
                    <a:lnTo>
                      <a:pt x="256" y="138"/>
                    </a:lnTo>
                    <a:lnTo>
                      <a:pt x="316" y="138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59" y="138"/>
                    </a:lnTo>
                    <a:lnTo>
                      <a:pt x="59" y="60"/>
                    </a:lnTo>
                    <a:lnTo>
                      <a:pt x="256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2" name="Freeform 43"/>
              <p:cNvSpPr/>
              <p:nvPr/>
            </p:nvSpPr>
            <p:spPr bwMode="auto">
              <a:xfrm>
                <a:off x="3924" y="1648"/>
                <a:ext cx="12" cy="90"/>
              </a:xfrm>
              <a:custGeom>
                <a:avLst/>
                <a:gdLst>
                  <a:gd name="T0" fmla="*/ 12 w 12"/>
                  <a:gd name="T1" fmla="*/ 0 h 90"/>
                  <a:gd name="T2" fmla="*/ 0 w 12"/>
                  <a:gd name="T3" fmla="*/ 12 h 90"/>
                  <a:gd name="T4" fmla="*/ 0 w 12"/>
                  <a:gd name="T5" fmla="*/ 90 h 90"/>
                  <a:gd name="T6" fmla="*/ 12 w 12"/>
                  <a:gd name="T7" fmla="*/ 78 h 90"/>
                  <a:gd name="T8" fmla="*/ 12 w 12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0">
                    <a:moveTo>
                      <a:pt x="12" y="0"/>
                    </a:moveTo>
                    <a:lnTo>
                      <a:pt x="0" y="12"/>
                    </a:lnTo>
                    <a:lnTo>
                      <a:pt x="0" y="90"/>
                    </a:lnTo>
                    <a:lnTo>
                      <a:pt x="12" y="78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3" name="Freeform 44"/>
              <p:cNvSpPr/>
              <p:nvPr/>
            </p:nvSpPr>
            <p:spPr bwMode="auto">
              <a:xfrm>
                <a:off x="3924" y="1726"/>
                <a:ext cx="81" cy="12"/>
              </a:xfrm>
              <a:custGeom>
                <a:avLst/>
                <a:gdLst>
                  <a:gd name="T0" fmla="*/ 12 w 81"/>
                  <a:gd name="T1" fmla="*/ 0 h 12"/>
                  <a:gd name="T2" fmla="*/ 0 w 81"/>
                  <a:gd name="T3" fmla="*/ 12 h 12"/>
                  <a:gd name="T4" fmla="*/ 81 w 81"/>
                  <a:gd name="T5" fmla="*/ 12 h 12"/>
                  <a:gd name="T6" fmla="*/ 72 w 81"/>
                  <a:gd name="T7" fmla="*/ 0 h 12"/>
                  <a:gd name="T8" fmla="*/ 12 w 8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2">
                    <a:moveTo>
                      <a:pt x="12" y="0"/>
                    </a:moveTo>
                    <a:lnTo>
                      <a:pt x="0" y="12"/>
                    </a:lnTo>
                    <a:lnTo>
                      <a:pt x="81" y="12"/>
                    </a:lnTo>
                    <a:lnTo>
                      <a:pt x="7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4" name="Freeform 45"/>
              <p:cNvSpPr/>
              <p:nvPr/>
            </p:nvSpPr>
            <p:spPr bwMode="auto">
              <a:xfrm>
                <a:off x="3996" y="1579"/>
                <a:ext cx="9" cy="159"/>
              </a:xfrm>
              <a:custGeom>
                <a:avLst/>
                <a:gdLst>
                  <a:gd name="T0" fmla="*/ 0 w 9"/>
                  <a:gd name="T1" fmla="*/ 147 h 159"/>
                  <a:gd name="T2" fmla="*/ 9 w 9"/>
                  <a:gd name="T3" fmla="*/ 159 h 159"/>
                  <a:gd name="T4" fmla="*/ 9 w 9"/>
                  <a:gd name="T5" fmla="*/ 0 h 159"/>
                  <a:gd name="T6" fmla="*/ 0 w 9"/>
                  <a:gd name="T7" fmla="*/ 9 h 159"/>
                  <a:gd name="T8" fmla="*/ 0 w 9"/>
                  <a:gd name="T9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9">
                    <a:moveTo>
                      <a:pt x="0" y="147"/>
                    </a:moveTo>
                    <a:lnTo>
                      <a:pt x="9" y="159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0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3670" y="1579"/>
                <a:ext cx="335" cy="9"/>
              </a:xfrm>
              <a:custGeom>
                <a:avLst/>
                <a:gdLst>
                  <a:gd name="T0" fmla="*/ 326 w 335"/>
                  <a:gd name="T1" fmla="*/ 9 h 9"/>
                  <a:gd name="T2" fmla="*/ 335 w 335"/>
                  <a:gd name="T3" fmla="*/ 0 h 9"/>
                  <a:gd name="T4" fmla="*/ 0 w 335"/>
                  <a:gd name="T5" fmla="*/ 0 h 9"/>
                  <a:gd name="T6" fmla="*/ 10 w 335"/>
                  <a:gd name="T7" fmla="*/ 9 h 9"/>
                  <a:gd name="T8" fmla="*/ 326 w 335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9">
                    <a:moveTo>
                      <a:pt x="326" y="9"/>
                    </a:moveTo>
                    <a:lnTo>
                      <a:pt x="335" y="0"/>
                    </a:lnTo>
                    <a:lnTo>
                      <a:pt x="0" y="0"/>
                    </a:lnTo>
                    <a:lnTo>
                      <a:pt x="10" y="9"/>
                    </a:lnTo>
                    <a:lnTo>
                      <a:pt x="32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3" name="Freeform 47"/>
              <p:cNvSpPr/>
              <p:nvPr/>
            </p:nvSpPr>
            <p:spPr bwMode="auto">
              <a:xfrm>
                <a:off x="3739" y="1648"/>
                <a:ext cx="197" cy="12"/>
              </a:xfrm>
              <a:custGeom>
                <a:avLst/>
                <a:gdLst>
                  <a:gd name="T0" fmla="*/ 0 w 197"/>
                  <a:gd name="T1" fmla="*/ 0 h 12"/>
                  <a:gd name="T2" fmla="*/ 12 w 197"/>
                  <a:gd name="T3" fmla="*/ 12 h 12"/>
                  <a:gd name="T4" fmla="*/ 185 w 197"/>
                  <a:gd name="T5" fmla="*/ 12 h 12"/>
                  <a:gd name="T6" fmla="*/ 197 w 197"/>
                  <a:gd name="T7" fmla="*/ 0 h 12"/>
                  <a:gd name="T8" fmla="*/ 0 w 19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2">
                    <a:moveTo>
                      <a:pt x="0" y="0"/>
                    </a:moveTo>
                    <a:lnTo>
                      <a:pt x="12" y="12"/>
                    </a:lnTo>
                    <a:lnTo>
                      <a:pt x="185" y="12"/>
                    </a:lnTo>
                    <a:lnTo>
                      <a:pt x="19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7" name="Freeform 48"/>
              <p:cNvSpPr/>
              <p:nvPr/>
            </p:nvSpPr>
            <p:spPr bwMode="auto">
              <a:xfrm>
                <a:off x="3739" y="1648"/>
                <a:ext cx="12" cy="90"/>
              </a:xfrm>
              <a:custGeom>
                <a:avLst/>
                <a:gdLst>
                  <a:gd name="T0" fmla="*/ 0 w 12"/>
                  <a:gd name="T1" fmla="*/ 78 h 90"/>
                  <a:gd name="T2" fmla="*/ 12 w 12"/>
                  <a:gd name="T3" fmla="*/ 90 h 90"/>
                  <a:gd name="T4" fmla="*/ 12 w 12"/>
                  <a:gd name="T5" fmla="*/ 12 h 90"/>
                  <a:gd name="T6" fmla="*/ 0 w 12"/>
                  <a:gd name="T7" fmla="*/ 0 h 90"/>
                  <a:gd name="T8" fmla="*/ 0 w 12"/>
                  <a:gd name="T9" fmla="*/ 7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0">
                    <a:moveTo>
                      <a:pt x="0" y="78"/>
                    </a:moveTo>
                    <a:lnTo>
                      <a:pt x="12" y="90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4" name="Freeform 49"/>
              <p:cNvSpPr/>
              <p:nvPr/>
            </p:nvSpPr>
            <p:spPr bwMode="auto">
              <a:xfrm>
                <a:off x="3670" y="1726"/>
                <a:ext cx="81" cy="12"/>
              </a:xfrm>
              <a:custGeom>
                <a:avLst/>
                <a:gdLst>
                  <a:gd name="T0" fmla="*/ 69 w 81"/>
                  <a:gd name="T1" fmla="*/ 0 h 12"/>
                  <a:gd name="T2" fmla="*/ 10 w 81"/>
                  <a:gd name="T3" fmla="*/ 0 h 12"/>
                  <a:gd name="T4" fmla="*/ 0 w 81"/>
                  <a:gd name="T5" fmla="*/ 12 h 12"/>
                  <a:gd name="T6" fmla="*/ 81 w 81"/>
                  <a:gd name="T7" fmla="*/ 12 h 12"/>
                  <a:gd name="T8" fmla="*/ 69 w 8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2">
                    <a:moveTo>
                      <a:pt x="69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81" y="1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8" name="Freeform 50"/>
              <p:cNvSpPr/>
              <p:nvPr/>
            </p:nvSpPr>
            <p:spPr bwMode="auto">
              <a:xfrm>
                <a:off x="3670" y="1579"/>
                <a:ext cx="10" cy="159"/>
              </a:xfrm>
              <a:custGeom>
                <a:avLst/>
                <a:gdLst>
                  <a:gd name="T0" fmla="*/ 10 w 10"/>
                  <a:gd name="T1" fmla="*/ 9 h 159"/>
                  <a:gd name="T2" fmla="*/ 0 w 10"/>
                  <a:gd name="T3" fmla="*/ 0 h 159"/>
                  <a:gd name="T4" fmla="*/ 0 w 10"/>
                  <a:gd name="T5" fmla="*/ 159 h 159"/>
                  <a:gd name="T6" fmla="*/ 10 w 10"/>
                  <a:gd name="T7" fmla="*/ 147 h 159"/>
                  <a:gd name="T8" fmla="*/ 10 w 10"/>
                  <a:gd name="T9" fmla="*/ 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9">
                    <a:moveTo>
                      <a:pt x="10" y="9"/>
                    </a:moveTo>
                    <a:lnTo>
                      <a:pt x="0" y="0"/>
                    </a:lnTo>
                    <a:lnTo>
                      <a:pt x="0" y="159"/>
                    </a:lnTo>
                    <a:lnTo>
                      <a:pt x="10" y="147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0" name="Freeform 51"/>
              <p:cNvSpPr/>
              <p:nvPr/>
            </p:nvSpPr>
            <p:spPr bwMode="auto">
              <a:xfrm>
                <a:off x="3138" y="1864"/>
                <a:ext cx="12" cy="875"/>
              </a:xfrm>
              <a:custGeom>
                <a:avLst/>
                <a:gdLst>
                  <a:gd name="T0" fmla="*/ 12 w 12"/>
                  <a:gd name="T1" fmla="*/ 55 h 875"/>
                  <a:gd name="T2" fmla="*/ 0 w 12"/>
                  <a:gd name="T3" fmla="*/ 0 h 875"/>
                  <a:gd name="T4" fmla="*/ 0 w 12"/>
                  <a:gd name="T5" fmla="*/ 875 h 875"/>
                  <a:gd name="T6" fmla="*/ 12 w 12"/>
                  <a:gd name="T7" fmla="*/ 863 h 875"/>
                  <a:gd name="T8" fmla="*/ 12 w 12"/>
                  <a:gd name="T9" fmla="*/ 55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5">
                    <a:moveTo>
                      <a:pt x="12" y="55"/>
                    </a:moveTo>
                    <a:lnTo>
                      <a:pt x="0" y="0"/>
                    </a:lnTo>
                    <a:lnTo>
                      <a:pt x="0" y="875"/>
                    </a:lnTo>
                    <a:lnTo>
                      <a:pt x="12" y="863"/>
                    </a:lnTo>
                    <a:lnTo>
                      <a:pt x="1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1" name="Freeform 52"/>
              <p:cNvSpPr/>
              <p:nvPr/>
            </p:nvSpPr>
            <p:spPr bwMode="auto">
              <a:xfrm>
                <a:off x="3684" y="2316"/>
                <a:ext cx="307" cy="12"/>
              </a:xfrm>
              <a:custGeom>
                <a:avLst/>
                <a:gdLst>
                  <a:gd name="T0" fmla="*/ 307 w 307"/>
                  <a:gd name="T1" fmla="*/ 12 h 12"/>
                  <a:gd name="T2" fmla="*/ 297 w 307"/>
                  <a:gd name="T3" fmla="*/ 0 h 12"/>
                  <a:gd name="T4" fmla="*/ 10 w 307"/>
                  <a:gd name="T5" fmla="*/ 0 h 12"/>
                  <a:gd name="T6" fmla="*/ 0 w 307"/>
                  <a:gd name="T7" fmla="*/ 12 h 12"/>
                  <a:gd name="T8" fmla="*/ 307 w 307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2">
                    <a:moveTo>
                      <a:pt x="307" y="12"/>
                    </a:moveTo>
                    <a:lnTo>
                      <a:pt x="297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30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2" name="Freeform 53"/>
              <p:cNvSpPr/>
              <p:nvPr/>
            </p:nvSpPr>
            <p:spPr bwMode="auto">
              <a:xfrm>
                <a:off x="3981" y="2240"/>
                <a:ext cx="397" cy="9"/>
              </a:xfrm>
              <a:custGeom>
                <a:avLst/>
                <a:gdLst>
                  <a:gd name="T0" fmla="*/ 397 w 397"/>
                  <a:gd name="T1" fmla="*/ 9 h 9"/>
                  <a:gd name="T2" fmla="*/ 390 w 397"/>
                  <a:gd name="T3" fmla="*/ 0 h 9"/>
                  <a:gd name="T4" fmla="*/ 0 w 397"/>
                  <a:gd name="T5" fmla="*/ 0 h 9"/>
                  <a:gd name="T6" fmla="*/ 10 w 397"/>
                  <a:gd name="T7" fmla="*/ 9 h 9"/>
                  <a:gd name="T8" fmla="*/ 397 w 39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9">
                    <a:moveTo>
                      <a:pt x="397" y="9"/>
                    </a:moveTo>
                    <a:lnTo>
                      <a:pt x="390" y="0"/>
                    </a:lnTo>
                    <a:lnTo>
                      <a:pt x="0" y="0"/>
                    </a:lnTo>
                    <a:lnTo>
                      <a:pt x="10" y="9"/>
                    </a:lnTo>
                    <a:lnTo>
                      <a:pt x="39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3" name="Freeform 54"/>
              <p:cNvSpPr/>
              <p:nvPr/>
            </p:nvSpPr>
            <p:spPr bwMode="auto">
              <a:xfrm>
                <a:off x="4525" y="1864"/>
                <a:ext cx="12" cy="875"/>
              </a:xfrm>
              <a:custGeom>
                <a:avLst/>
                <a:gdLst>
                  <a:gd name="T0" fmla="*/ 0 w 12"/>
                  <a:gd name="T1" fmla="*/ 863 h 875"/>
                  <a:gd name="T2" fmla="*/ 12 w 12"/>
                  <a:gd name="T3" fmla="*/ 875 h 875"/>
                  <a:gd name="T4" fmla="*/ 12 w 12"/>
                  <a:gd name="T5" fmla="*/ 0 h 875"/>
                  <a:gd name="T6" fmla="*/ 0 w 12"/>
                  <a:gd name="T7" fmla="*/ 55 h 875"/>
                  <a:gd name="T8" fmla="*/ 0 w 12"/>
                  <a:gd name="T9" fmla="*/ 863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5">
                    <a:moveTo>
                      <a:pt x="0" y="863"/>
                    </a:moveTo>
                    <a:lnTo>
                      <a:pt x="12" y="875"/>
                    </a:lnTo>
                    <a:lnTo>
                      <a:pt x="12" y="0"/>
                    </a:lnTo>
                    <a:lnTo>
                      <a:pt x="0" y="55"/>
                    </a:lnTo>
                    <a:lnTo>
                      <a:pt x="0" y="8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4" name="Freeform 55"/>
              <p:cNvSpPr/>
              <p:nvPr/>
            </p:nvSpPr>
            <p:spPr bwMode="auto">
              <a:xfrm>
                <a:off x="3138" y="2727"/>
                <a:ext cx="1399" cy="12"/>
              </a:xfrm>
              <a:custGeom>
                <a:avLst/>
                <a:gdLst>
                  <a:gd name="T0" fmla="*/ 12 w 1399"/>
                  <a:gd name="T1" fmla="*/ 0 h 12"/>
                  <a:gd name="T2" fmla="*/ 0 w 1399"/>
                  <a:gd name="T3" fmla="*/ 12 h 12"/>
                  <a:gd name="T4" fmla="*/ 1399 w 1399"/>
                  <a:gd name="T5" fmla="*/ 12 h 12"/>
                  <a:gd name="T6" fmla="*/ 1387 w 1399"/>
                  <a:gd name="T7" fmla="*/ 0 h 12"/>
                  <a:gd name="T8" fmla="*/ 12 w 139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9" h="12">
                    <a:moveTo>
                      <a:pt x="12" y="0"/>
                    </a:moveTo>
                    <a:lnTo>
                      <a:pt x="0" y="12"/>
                    </a:lnTo>
                    <a:lnTo>
                      <a:pt x="1399" y="12"/>
                    </a:lnTo>
                    <a:lnTo>
                      <a:pt x="1387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5" name="Freeform 56"/>
              <p:cNvSpPr/>
              <p:nvPr/>
            </p:nvSpPr>
            <p:spPr bwMode="auto">
              <a:xfrm>
                <a:off x="4371" y="1864"/>
                <a:ext cx="166" cy="385"/>
              </a:xfrm>
              <a:custGeom>
                <a:avLst/>
                <a:gdLst>
                  <a:gd name="T0" fmla="*/ 7 w 166"/>
                  <a:gd name="T1" fmla="*/ 385 h 385"/>
                  <a:gd name="T2" fmla="*/ 154 w 166"/>
                  <a:gd name="T3" fmla="*/ 55 h 385"/>
                  <a:gd name="T4" fmla="*/ 166 w 166"/>
                  <a:gd name="T5" fmla="*/ 0 h 385"/>
                  <a:gd name="T6" fmla="*/ 0 w 166"/>
                  <a:gd name="T7" fmla="*/ 376 h 385"/>
                  <a:gd name="T8" fmla="*/ 7 w 166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85">
                    <a:moveTo>
                      <a:pt x="7" y="385"/>
                    </a:moveTo>
                    <a:lnTo>
                      <a:pt x="154" y="55"/>
                    </a:lnTo>
                    <a:lnTo>
                      <a:pt x="166" y="0"/>
                    </a:lnTo>
                    <a:lnTo>
                      <a:pt x="0" y="376"/>
                    </a:lnTo>
                    <a:lnTo>
                      <a:pt x="7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9" name="Freeform 57"/>
              <p:cNvSpPr/>
              <p:nvPr/>
            </p:nvSpPr>
            <p:spPr bwMode="auto">
              <a:xfrm>
                <a:off x="3981" y="2240"/>
                <a:ext cx="10" cy="88"/>
              </a:xfrm>
              <a:custGeom>
                <a:avLst/>
                <a:gdLst>
                  <a:gd name="T0" fmla="*/ 10 w 10"/>
                  <a:gd name="T1" fmla="*/ 9 h 88"/>
                  <a:gd name="T2" fmla="*/ 0 w 10"/>
                  <a:gd name="T3" fmla="*/ 0 h 88"/>
                  <a:gd name="T4" fmla="*/ 0 w 10"/>
                  <a:gd name="T5" fmla="*/ 76 h 88"/>
                  <a:gd name="T6" fmla="*/ 10 w 10"/>
                  <a:gd name="T7" fmla="*/ 88 h 88"/>
                  <a:gd name="T8" fmla="*/ 10 w 10"/>
                  <a:gd name="T9" fmla="*/ 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8">
                    <a:moveTo>
                      <a:pt x="10" y="9"/>
                    </a:moveTo>
                    <a:lnTo>
                      <a:pt x="0" y="0"/>
                    </a:lnTo>
                    <a:lnTo>
                      <a:pt x="0" y="76"/>
                    </a:lnTo>
                    <a:lnTo>
                      <a:pt x="10" y="88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7" name="Freeform 58"/>
              <p:cNvSpPr/>
              <p:nvPr/>
            </p:nvSpPr>
            <p:spPr bwMode="auto">
              <a:xfrm>
                <a:off x="3684" y="2240"/>
                <a:ext cx="10" cy="88"/>
              </a:xfrm>
              <a:custGeom>
                <a:avLst/>
                <a:gdLst>
                  <a:gd name="T0" fmla="*/ 0 w 10"/>
                  <a:gd name="T1" fmla="*/ 88 h 88"/>
                  <a:gd name="T2" fmla="*/ 10 w 10"/>
                  <a:gd name="T3" fmla="*/ 76 h 88"/>
                  <a:gd name="T4" fmla="*/ 10 w 10"/>
                  <a:gd name="T5" fmla="*/ 0 h 88"/>
                  <a:gd name="T6" fmla="*/ 0 w 10"/>
                  <a:gd name="T7" fmla="*/ 9 h 88"/>
                  <a:gd name="T8" fmla="*/ 0 w 10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8">
                    <a:moveTo>
                      <a:pt x="0" y="88"/>
                    </a:moveTo>
                    <a:lnTo>
                      <a:pt x="10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8" name="Freeform 59"/>
              <p:cNvSpPr/>
              <p:nvPr/>
            </p:nvSpPr>
            <p:spPr bwMode="auto">
              <a:xfrm>
                <a:off x="3297" y="2240"/>
                <a:ext cx="397" cy="9"/>
              </a:xfrm>
              <a:custGeom>
                <a:avLst/>
                <a:gdLst>
                  <a:gd name="T0" fmla="*/ 387 w 397"/>
                  <a:gd name="T1" fmla="*/ 9 h 9"/>
                  <a:gd name="T2" fmla="*/ 397 w 397"/>
                  <a:gd name="T3" fmla="*/ 0 h 9"/>
                  <a:gd name="T4" fmla="*/ 7 w 397"/>
                  <a:gd name="T5" fmla="*/ 0 h 9"/>
                  <a:gd name="T6" fmla="*/ 0 w 397"/>
                  <a:gd name="T7" fmla="*/ 9 h 9"/>
                  <a:gd name="T8" fmla="*/ 387 w 39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9">
                    <a:moveTo>
                      <a:pt x="387" y="9"/>
                    </a:moveTo>
                    <a:lnTo>
                      <a:pt x="397" y="0"/>
                    </a:lnTo>
                    <a:lnTo>
                      <a:pt x="7" y="0"/>
                    </a:lnTo>
                    <a:lnTo>
                      <a:pt x="0" y="9"/>
                    </a:lnTo>
                    <a:lnTo>
                      <a:pt x="38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9" name="Freeform 60"/>
              <p:cNvSpPr/>
              <p:nvPr/>
            </p:nvSpPr>
            <p:spPr bwMode="auto">
              <a:xfrm>
                <a:off x="3138" y="1864"/>
                <a:ext cx="166" cy="385"/>
              </a:xfrm>
              <a:custGeom>
                <a:avLst/>
                <a:gdLst>
                  <a:gd name="T0" fmla="*/ 159 w 166"/>
                  <a:gd name="T1" fmla="*/ 385 h 385"/>
                  <a:gd name="T2" fmla="*/ 166 w 166"/>
                  <a:gd name="T3" fmla="*/ 376 h 385"/>
                  <a:gd name="T4" fmla="*/ 0 w 166"/>
                  <a:gd name="T5" fmla="*/ 0 h 385"/>
                  <a:gd name="T6" fmla="*/ 12 w 166"/>
                  <a:gd name="T7" fmla="*/ 55 h 385"/>
                  <a:gd name="T8" fmla="*/ 159 w 166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85">
                    <a:moveTo>
                      <a:pt x="159" y="385"/>
                    </a:moveTo>
                    <a:lnTo>
                      <a:pt x="166" y="376"/>
                    </a:lnTo>
                    <a:lnTo>
                      <a:pt x="0" y="0"/>
                    </a:lnTo>
                    <a:lnTo>
                      <a:pt x="12" y="55"/>
                    </a:lnTo>
                    <a:lnTo>
                      <a:pt x="159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0" name="Freeform 61"/>
              <p:cNvSpPr/>
              <p:nvPr/>
            </p:nvSpPr>
            <p:spPr bwMode="auto">
              <a:xfrm>
                <a:off x="3730" y="2270"/>
                <a:ext cx="216" cy="12"/>
              </a:xfrm>
              <a:custGeom>
                <a:avLst/>
                <a:gdLst>
                  <a:gd name="T0" fmla="*/ 11 w 216"/>
                  <a:gd name="T1" fmla="*/ 0 h 12"/>
                  <a:gd name="T2" fmla="*/ 0 w 216"/>
                  <a:gd name="T3" fmla="*/ 12 h 12"/>
                  <a:gd name="T4" fmla="*/ 216 w 216"/>
                  <a:gd name="T5" fmla="*/ 12 h 12"/>
                  <a:gd name="T6" fmla="*/ 204 w 216"/>
                  <a:gd name="T7" fmla="*/ 0 h 12"/>
                  <a:gd name="T8" fmla="*/ 11 w 21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2">
                    <a:moveTo>
                      <a:pt x="11" y="0"/>
                    </a:moveTo>
                    <a:lnTo>
                      <a:pt x="0" y="12"/>
                    </a:lnTo>
                    <a:lnTo>
                      <a:pt x="216" y="12"/>
                    </a:lnTo>
                    <a:lnTo>
                      <a:pt x="204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02" name="Freeform 62"/>
              <p:cNvSpPr/>
              <p:nvPr/>
            </p:nvSpPr>
            <p:spPr bwMode="auto">
              <a:xfrm>
                <a:off x="3934" y="2116"/>
                <a:ext cx="12" cy="166"/>
              </a:xfrm>
              <a:custGeom>
                <a:avLst/>
                <a:gdLst>
                  <a:gd name="T0" fmla="*/ 0 w 12"/>
                  <a:gd name="T1" fmla="*/ 154 h 166"/>
                  <a:gd name="T2" fmla="*/ 12 w 12"/>
                  <a:gd name="T3" fmla="*/ 166 h 166"/>
                  <a:gd name="T4" fmla="*/ 12 w 12"/>
                  <a:gd name="T5" fmla="*/ 0 h 166"/>
                  <a:gd name="T6" fmla="*/ 0 w 12"/>
                  <a:gd name="T7" fmla="*/ 12 h 166"/>
                  <a:gd name="T8" fmla="*/ 0 w 12"/>
                  <a:gd name="T9" fmla="*/ 15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6">
                    <a:moveTo>
                      <a:pt x="0" y="154"/>
                    </a:moveTo>
                    <a:lnTo>
                      <a:pt x="12" y="166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03" name="Freeform 63"/>
              <p:cNvSpPr/>
              <p:nvPr/>
            </p:nvSpPr>
            <p:spPr bwMode="auto">
              <a:xfrm>
                <a:off x="3730" y="2116"/>
                <a:ext cx="216" cy="12"/>
              </a:xfrm>
              <a:custGeom>
                <a:avLst/>
                <a:gdLst>
                  <a:gd name="T0" fmla="*/ 204 w 216"/>
                  <a:gd name="T1" fmla="*/ 12 h 12"/>
                  <a:gd name="T2" fmla="*/ 216 w 216"/>
                  <a:gd name="T3" fmla="*/ 0 h 12"/>
                  <a:gd name="T4" fmla="*/ 0 w 216"/>
                  <a:gd name="T5" fmla="*/ 0 h 12"/>
                  <a:gd name="T6" fmla="*/ 11 w 216"/>
                  <a:gd name="T7" fmla="*/ 12 h 12"/>
                  <a:gd name="T8" fmla="*/ 204 w 21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2">
                    <a:moveTo>
                      <a:pt x="204" y="12"/>
                    </a:moveTo>
                    <a:lnTo>
                      <a:pt x="216" y="0"/>
                    </a:lnTo>
                    <a:lnTo>
                      <a:pt x="0" y="0"/>
                    </a:lnTo>
                    <a:lnTo>
                      <a:pt x="11" y="12"/>
                    </a:lnTo>
                    <a:lnTo>
                      <a:pt x="20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05" name="Freeform 64"/>
              <p:cNvSpPr/>
              <p:nvPr/>
            </p:nvSpPr>
            <p:spPr bwMode="auto">
              <a:xfrm>
                <a:off x="3730" y="2116"/>
                <a:ext cx="11" cy="166"/>
              </a:xfrm>
              <a:custGeom>
                <a:avLst/>
                <a:gdLst>
                  <a:gd name="T0" fmla="*/ 11 w 11"/>
                  <a:gd name="T1" fmla="*/ 154 h 166"/>
                  <a:gd name="T2" fmla="*/ 11 w 11"/>
                  <a:gd name="T3" fmla="*/ 12 h 166"/>
                  <a:gd name="T4" fmla="*/ 0 w 11"/>
                  <a:gd name="T5" fmla="*/ 0 h 166"/>
                  <a:gd name="T6" fmla="*/ 0 w 11"/>
                  <a:gd name="T7" fmla="*/ 166 h 166"/>
                  <a:gd name="T8" fmla="*/ 11 w 11"/>
                  <a:gd name="T9" fmla="*/ 15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6">
                    <a:moveTo>
                      <a:pt x="11" y="154"/>
                    </a:moveTo>
                    <a:lnTo>
                      <a:pt x="11" y="12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1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06" name="Freeform 65"/>
              <p:cNvSpPr/>
              <p:nvPr/>
            </p:nvSpPr>
            <p:spPr bwMode="auto">
              <a:xfrm>
                <a:off x="3136" y="1774"/>
                <a:ext cx="197" cy="430"/>
              </a:xfrm>
              <a:custGeom>
                <a:avLst/>
                <a:gdLst>
                  <a:gd name="T0" fmla="*/ 197 w 197"/>
                  <a:gd name="T1" fmla="*/ 418 h 430"/>
                  <a:gd name="T2" fmla="*/ 16 w 197"/>
                  <a:gd name="T3" fmla="*/ 9 h 430"/>
                  <a:gd name="T4" fmla="*/ 0 w 197"/>
                  <a:gd name="T5" fmla="*/ 0 h 430"/>
                  <a:gd name="T6" fmla="*/ 190 w 197"/>
                  <a:gd name="T7" fmla="*/ 430 h 430"/>
                  <a:gd name="T8" fmla="*/ 197 w 197"/>
                  <a:gd name="T9" fmla="*/ 4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430">
                    <a:moveTo>
                      <a:pt x="197" y="418"/>
                    </a:moveTo>
                    <a:lnTo>
                      <a:pt x="16" y="9"/>
                    </a:lnTo>
                    <a:lnTo>
                      <a:pt x="0" y="0"/>
                    </a:lnTo>
                    <a:lnTo>
                      <a:pt x="190" y="430"/>
                    </a:lnTo>
                    <a:lnTo>
                      <a:pt x="197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4" name="Freeform 66"/>
              <p:cNvSpPr/>
              <p:nvPr/>
            </p:nvSpPr>
            <p:spPr bwMode="auto">
              <a:xfrm>
                <a:off x="3684" y="2071"/>
                <a:ext cx="307" cy="9"/>
              </a:xfrm>
              <a:custGeom>
                <a:avLst/>
                <a:gdLst>
                  <a:gd name="T0" fmla="*/ 0 w 307"/>
                  <a:gd name="T1" fmla="*/ 0 h 9"/>
                  <a:gd name="T2" fmla="*/ 10 w 307"/>
                  <a:gd name="T3" fmla="*/ 9 h 9"/>
                  <a:gd name="T4" fmla="*/ 297 w 307"/>
                  <a:gd name="T5" fmla="*/ 9 h 9"/>
                  <a:gd name="T6" fmla="*/ 307 w 307"/>
                  <a:gd name="T7" fmla="*/ 0 h 9"/>
                  <a:gd name="T8" fmla="*/ 0 w 30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9">
                    <a:moveTo>
                      <a:pt x="0" y="0"/>
                    </a:moveTo>
                    <a:lnTo>
                      <a:pt x="10" y="9"/>
                    </a:lnTo>
                    <a:lnTo>
                      <a:pt x="297" y="9"/>
                    </a:lnTo>
                    <a:lnTo>
                      <a:pt x="30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5" name="Freeform 67"/>
              <p:cNvSpPr/>
              <p:nvPr/>
            </p:nvSpPr>
            <p:spPr bwMode="auto">
              <a:xfrm>
                <a:off x="3981" y="2071"/>
                <a:ext cx="10" cy="133"/>
              </a:xfrm>
              <a:custGeom>
                <a:avLst/>
                <a:gdLst>
                  <a:gd name="T0" fmla="*/ 10 w 10"/>
                  <a:gd name="T1" fmla="*/ 0 h 133"/>
                  <a:gd name="T2" fmla="*/ 0 w 10"/>
                  <a:gd name="T3" fmla="*/ 9 h 133"/>
                  <a:gd name="T4" fmla="*/ 0 w 10"/>
                  <a:gd name="T5" fmla="*/ 133 h 133"/>
                  <a:gd name="T6" fmla="*/ 10 w 10"/>
                  <a:gd name="T7" fmla="*/ 121 h 133"/>
                  <a:gd name="T8" fmla="*/ 10 w 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3">
                    <a:moveTo>
                      <a:pt x="10" y="0"/>
                    </a:moveTo>
                    <a:lnTo>
                      <a:pt x="0" y="9"/>
                    </a:lnTo>
                    <a:lnTo>
                      <a:pt x="0" y="133"/>
                    </a:lnTo>
                    <a:lnTo>
                      <a:pt x="10" y="12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6" name="Freeform 68"/>
              <p:cNvSpPr/>
              <p:nvPr/>
            </p:nvSpPr>
            <p:spPr bwMode="auto">
              <a:xfrm>
                <a:off x="3684" y="2071"/>
                <a:ext cx="10" cy="133"/>
              </a:xfrm>
              <a:custGeom>
                <a:avLst/>
                <a:gdLst>
                  <a:gd name="T0" fmla="*/ 0 w 10"/>
                  <a:gd name="T1" fmla="*/ 121 h 133"/>
                  <a:gd name="T2" fmla="*/ 10 w 10"/>
                  <a:gd name="T3" fmla="*/ 133 h 133"/>
                  <a:gd name="T4" fmla="*/ 10 w 10"/>
                  <a:gd name="T5" fmla="*/ 9 h 133"/>
                  <a:gd name="T6" fmla="*/ 0 w 10"/>
                  <a:gd name="T7" fmla="*/ 0 h 133"/>
                  <a:gd name="T8" fmla="*/ 0 w 10"/>
                  <a:gd name="T9" fmla="*/ 1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3">
                    <a:moveTo>
                      <a:pt x="0" y="121"/>
                    </a:moveTo>
                    <a:lnTo>
                      <a:pt x="10" y="133"/>
                    </a:lnTo>
                    <a:lnTo>
                      <a:pt x="10" y="9"/>
                    </a:lnTo>
                    <a:lnTo>
                      <a:pt x="0" y="0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7" name="Freeform 69"/>
              <p:cNvSpPr/>
              <p:nvPr/>
            </p:nvSpPr>
            <p:spPr bwMode="auto">
              <a:xfrm>
                <a:off x="3981" y="2192"/>
                <a:ext cx="369" cy="12"/>
              </a:xfrm>
              <a:custGeom>
                <a:avLst/>
                <a:gdLst>
                  <a:gd name="T0" fmla="*/ 10 w 369"/>
                  <a:gd name="T1" fmla="*/ 0 h 12"/>
                  <a:gd name="T2" fmla="*/ 0 w 369"/>
                  <a:gd name="T3" fmla="*/ 12 h 12"/>
                  <a:gd name="T4" fmla="*/ 369 w 369"/>
                  <a:gd name="T5" fmla="*/ 12 h 12"/>
                  <a:gd name="T6" fmla="*/ 362 w 369"/>
                  <a:gd name="T7" fmla="*/ 0 h 12"/>
                  <a:gd name="T8" fmla="*/ 10 w 36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12">
                    <a:moveTo>
                      <a:pt x="10" y="0"/>
                    </a:moveTo>
                    <a:lnTo>
                      <a:pt x="0" y="12"/>
                    </a:lnTo>
                    <a:lnTo>
                      <a:pt x="369" y="12"/>
                    </a:lnTo>
                    <a:lnTo>
                      <a:pt x="36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8" name="Freeform 70"/>
              <p:cNvSpPr/>
              <p:nvPr/>
            </p:nvSpPr>
            <p:spPr bwMode="auto">
              <a:xfrm>
                <a:off x="3136" y="1774"/>
                <a:ext cx="1404" cy="9"/>
              </a:xfrm>
              <a:custGeom>
                <a:avLst/>
                <a:gdLst>
                  <a:gd name="T0" fmla="*/ 1387 w 1404"/>
                  <a:gd name="T1" fmla="*/ 9 h 9"/>
                  <a:gd name="T2" fmla="*/ 1404 w 1404"/>
                  <a:gd name="T3" fmla="*/ 0 h 9"/>
                  <a:gd name="T4" fmla="*/ 0 w 1404"/>
                  <a:gd name="T5" fmla="*/ 0 h 9"/>
                  <a:gd name="T6" fmla="*/ 16 w 1404"/>
                  <a:gd name="T7" fmla="*/ 9 h 9"/>
                  <a:gd name="T8" fmla="*/ 1387 w 140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4" h="9">
                    <a:moveTo>
                      <a:pt x="1387" y="9"/>
                    </a:moveTo>
                    <a:lnTo>
                      <a:pt x="1404" y="0"/>
                    </a:lnTo>
                    <a:lnTo>
                      <a:pt x="0" y="0"/>
                    </a:lnTo>
                    <a:lnTo>
                      <a:pt x="16" y="9"/>
                    </a:lnTo>
                    <a:lnTo>
                      <a:pt x="138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9" name="Freeform 71"/>
              <p:cNvSpPr/>
              <p:nvPr/>
            </p:nvSpPr>
            <p:spPr bwMode="auto">
              <a:xfrm>
                <a:off x="4343" y="1774"/>
                <a:ext cx="197" cy="430"/>
              </a:xfrm>
              <a:custGeom>
                <a:avLst/>
                <a:gdLst>
                  <a:gd name="T0" fmla="*/ 0 w 197"/>
                  <a:gd name="T1" fmla="*/ 418 h 430"/>
                  <a:gd name="T2" fmla="*/ 7 w 197"/>
                  <a:gd name="T3" fmla="*/ 430 h 430"/>
                  <a:gd name="T4" fmla="*/ 197 w 197"/>
                  <a:gd name="T5" fmla="*/ 0 h 430"/>
                  <a:gd name="T6" fmla="*/ 180 w 197"/>
                  <a:gd name="T7" fmla="*/ 9 h 430"/>
                  <a:gd name="T8" fmla="*/ 0 w 197"/>
                  <a:gd name="T9" fmla="*/ 4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430">
                    <a:moveTo>
                      <a:pt x="0" y="418"/>
                    </a:moveTo>
                    <a:lnTo>
                      <a:pt x="7" y="430"/>
                    </a:lnTo>
                    <a:lnTo>
                      <a:pt x="197" y="0"/>
                    </a:lnTo>
                    <a:lnTo>
                      <a:pt x="180" y="9"/>
                    </a:lnTo>
                    <a:lnTo>
                      <a:pt x="0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0" name="Freeform 72"/>
              <p:cNvSpPr/>
              <p:nvPr/>
            </p:nvSpPr>
            <p:spPr bwMode="auto">
              <a:xfrm>
                <a:off x="3326" y="2192"/>
                <a:ext cx="368" cy="12"/>
              </a:xfrm>
              <a:custGeom>
                <a:avLst/>
                <a:gdLst>
                  <a:gd name="T0" fmla="*/ 7 w 368"/>
                  <a:gd name="T1" fmla="*/ 0 h 12"/>
                  <a:gd name="T2" fmla="*/ 0 w 368"/>
                  <a:gd name="T3" fmla="*/ 12 h 12"/>
                  <a:gd name="T4" fmla="*/ 368 w 368"/>
                  <a:gd name="T5" fmla="*/ 12 h 12"/>
                  <a:gd name="T6" fmla="*/ 358 w 368"/>
                  <a:gd name="T7" fmla="*/ 0 h 12"/>
                  <a:gd name="T8" fmla="*/ 7 w 36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12">
                    <a:moveTo>
                      <a:pt x="7" y="0"/>
                    </a:moveTo>
                    <a:lnTo>
                      <a:pt x="0" y="12"/>
                    </a:lnTo>
                    <a:lnTo>
                      <a:pt x="368" y="12"/>
                    </a:lnTo>
                    <a:lnTo>
                      <a:pt x="358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 rot="0">
            <a:off x="6994525" y="3735705"/>
            <a:ext cx="365760" cy="365760"/>
            <a:chOff x="7715919" y="3596183"/>
            <a:chExt cx="736600" cy="736600"/>
          </a:xfrm>
        </p:grpSpPr>
        <p:grpSp>
          <p:nvGrpSpPr>
            <p:cNvPr id="122" name="组合 121"/>
            <p:cNvGrpSpPr/>
            <p:nvPr/>
          </p:nvGrpSpPr>
          <p:grpSpPr>
            <a:xfrm>
              <a:off x="7715919" y="3596183"/>
              <a:ext cx="736600" cy="736600"/>
              <a:chOff x="8286665" y="635394"/>
              <a:chExt cx="736600" cy="736600"/>
            </a:xfrm>
          </p:grpSpPr>
          <p:sp>
            <p:nvSpPr>
              <p:cNvPr id="123" name="椭圆 122"/>
              <p:cNvSpPr/>
              <p:nvPr/>
            </p:nvSpPr>
            <p:spPr>
              <a:xfrm>
                <a:off x="8286665" y="635394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E87071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7948637" y="3804338"/>
              <a:ext cx="275408" cy="296010"/>
              <a:chOff x="8042594" y="2360613"/>
              <a:chExt cx="403225" cy="433388"/>
            </a:xfrm>
            <a:solidFill>
              <a:schemeClr val="bg1"/>
            </a:solidFill>
          </p:grpSpPr>
          <p:sp>
            <p:nvSpPr>
              <p:cNvPr id="126" name="Freeform 23"/>
              <p:cNvSpPr/>
              <p:nvPr/>
            </p:nvSpPr>
            <p:spPr bwMode="auto">
              <a:xfrm>
                <a:off x="8042594" y="2541588"/>
                <a:ext cx="223838" cy="252413"/>
              </a:xfrm>
              <a:custGeom>
                <a:avLst/>
                <a:gdLst>
                  <a:gd name="T0" fmla="*/ 106 w 128"/>
                  <a:gd name="T1" fmla="*/ 144 h 144"/>
                  <a:gd name="T2" fmla="*/ 12 w 128"/>
                  <a:gd name="T3" fmla="*/ 144 h 144"/>
                  <a:gd name="T4" fmla="*/ 12 w 128"/>
                  <a:gd name="T5" fmla="*/ 14 h 144"/>
                  <a:gd name="T6" fmla="*/ 0 w 128"/>
                  <a:gd name="T7" fmla="*/ 14 h 144"/>
                  <a:gd name="T8" fmla="*/ 0 w 128"/>
                  <a:gd name="T9" fmla="*/ 0 h 144"/>
                  <a:gd name="T10" fmla="*/ 128 w 128"/>
                  <a:gd name="T11" fmla="*/ 0 h 144"/>
                  <a:gd name="T12" fmla="*/ 128 w 128"/>
                  <a:gd name="T13" fmla="*/ 14 h 144"/>
                  <a:gd name="T14" fmla="*/ 106 w 128"/>
                  <a:gd name="T15" fmla="*/ 14 h 144"/>
                  <a:gd name="T16" fmla="*/ 106 w 128"/>
                  <a:gd name="T1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44">
                    <a:moveTo>
                      <a:pt x="106" y="144"/>
                    </a:moveTo>
                    <a:cubicBezTo>
                      <a:pt x="74" y="144"/>
                      <a:pt x="43" y="144"/>
                      <a:pt x="12" y="144"/>
                    </a:cubicBezTo>
                    <a:cubicBezTo>
                      <a:pt x="12" y="100"/>
                      <a:pt x="12" y="57"/>
                      <a:pt x="12" y="14"/>
                    </a:cubicBezTo>
                    <a:cubicBezTo>
                      <a:pt x="8" y="14"/>
                      <a:pt x="4" y="14"/>
                      <a:pt x="0" y="14"/>
                    </a:cubicBezTo>
                    <a:cubicBezTo>
                      <a:pt x="0" y="9"/>
                      <a:pt x="0" y="4"/>
                      <a:pt x="0" y="0"/>
                    </a:cubicBezTo>
                    <a:cubicBezTo>
                      <a:pt x="43" y="0"/>
                      <a:pt x="85" y="0"/>
                      <a:pt x="128" y="0"/>
                    </a:cubicBezTo>
                    <a:cubicBezTo>
                      <a:pt x="128" y="4"/>
                      <a:pt x="128" y="9"/>
                      <a:pt x="128" y="14"/>
                    </a:cubicBezTo>
                    <a:cubicBezTo>
                      <a:pt x="121" y="14"/>
                      <a:pt x="114" y="14"/>
                      <a:pt x="106" y="14"/>
                    </a:cubicBezTo>
                    <a:cubicBezTo>
                      <a:pt x="106" y="57"/>
                      <a:pt x="106" y="100"/>
                      <a:pt x="106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7" name="Freeform 24"/>
              <p:cNvSpPr/>
              <p:nvPr/>
            </p:nvSpPr>
            <p:spPr bwMode="auto">
              <a:xfrm>
                <a:off x="8190231" y="2424113"/>
                <a:ext cx="228600" cy="369888"/>
              </a:xfrm>
              <a:custGeom>
                <a:avLst/>
                <a:gdLst>
                  <a:gd name="T0" fmla="*/ 0 w 131"/>
                  <a:gd name="T1" fmla="*/ 19 h 211"/>
                  <a:gd name="T2" fmla="*/ 18 w 131"/>
                  <a:gd name="T3" fmla="*/ 0 h 211"/>
                  <a:gd name="T4" fmla="*/ 51 w 131"/>
                  <a:gd name="T5" fmla="*/ 30 h 211"/>
                  <a:gd name="T6" fmla="*/ 48 w 131"/>
                  <a:gd name="T7" fmla="*/ 33 h 211"/>
                  <a:gd name="T8" fmla="*/ 50 w 131"/>
                  <a:gd name="T9" fmla="*/ 36 h 211"/>
                  <a:gd name="T10" fmla="*/ 46 w 131"/>
                  <a:gd name="T11" fmla="*/ 39 h 211"/>
                  <a:gd name="T12" fmla="*/ 60 w 131"/>
                  <a:gd name="T13" fmla="*/ 41 h 211"/>
                  <a:gd name="T14" fmla="*/ 89 w 131"/>
                  <a:gd name="T15" fmla="*/ 35 h 211"/>
                  <a:gd name="T16" fmla="*/ 96 w 131"/>
                  <a:gd name="T17" fmla="*/ 26 h 211"/>
                  <a:gd name="T18" fmla="*/ 115 w 131"/>
                  <a:gd name="T19" fmla="*/ 15 h 211"/>
                  <a:gd name="T20" fmla="*/ 131 w 131"/>
                  <a:gd name="T21" fmla="*/ 30 h 211"/>
                  <a:gd name="T22" fmla="*/ 131 w 131"/>
                  <a:gd name="T23" fmla="*/ 33 h 211"/>
                  <a:gd name="T24" fmla="*/ 122 w 131"/>
                  <a:gd name="T25" fmla="*/ 109 h 211"/>
                  <a:gd name="T26" fmla="*/ 119 w 131"/>
                  <a:gd name="T27" fmla="*/ 122 h 211"/>
                  <a:gd name="T28" fmla="*/ 110 w 131"/>
                  <a:gd name="T29" fmla="*/ 132 h 211"/>
                  <a:gd name="T30" fmla="*/ 57 w 131"/>
                  <a:gd name="T31" fmla="*/ 140 h 211"/>
                  <a:gd name="T32" fmla="*/ 56 w 131"/>
                  <a:gd name="T33" fmla="*/ 140 h 211"/>
                  <a:gd name="T34" fmla="*/ 55 w 131"/>
                  <a:gd name="T35" fmla="*/ 140 h 211"/>
                  <a:gd name="T36" fmla="*/ 55 w 131"/>
                  <a:gd name="T37" fmla="*/ 145 h 211"/>
                  <a:gd name="T38" fmla="*/ 55 w 131"/>
                  <a:gd name="T39" fmla="*/ 195 h 211"/>
                  <a:gd name="T40" fmla="*/ 46 w 131"/>
                  <a:gd name="T41" fmla="*/ 209 h 211"/>
                  <a:gd name="T42" fmla="*/ 31 w 131"/>
                  <a:gd name="T43" fmla="*/ 200 h 211"/>
                  <a:gd name="T44" fmla="*/ 29 w 131"/>
                  <a:gd name="T45" fmla="*/ 170 h 211"/>
                  <a:gd name="T46" fmla="*/ 31 w 131"/>
                  <a:gd name="T47" fmla="*/ 138 h 211"/>
                  <a:gd name="T48" fmla="*/ 34 w 131"/>
                  <a:gd name="T49" fmla="*/ 130 h 211"/>
                  <a:gd name="T50" fmla="*/ 52 w 131"/>
                  <a:gd name="T51" fmla="*/ 116 h 211"/>
                  <a:gd name="T52" fmla="*/ 80 w 131"/>
                  <a:gd name="T53" fmla="*/ 111 h 211"/>
                  <a:gd name="T54" fmla="*/ 85 w 131"/>
                  <a:gd name="T55" fmla="*/ 107 h 211"/>
                  <a:gd name="T56" fmla="*/ 92 w 131"/>
                  <a:gd name="T57" fmla="*/ 62 h 211"/>
                  <a:gd name="T58" fmla="*/ 92 w 131"/>
                  <a:gd name="T59" fmla="*/ 60 h 211"/>
                  <a:gd name="T60" fmla="*/ 82 w 131"/>
                  <a:gd name="T61" fmla="*/ 63 h 211"/>
                  <a:gd name="T62" fmla="*/ 53 w 131"/>
                  <a:gd name="T63" fmla="*/ 63 h 211"/>
                  <a:gd name="T64" fmla="*/ 36 w 131"/>
                  <a:gd name="T65" fmla="*/ 60 h 211"/>
                  <a:gd name="T66" fmla="*/ 27 w 131"/>
                  <a:gd name="T67" fmla="*/ 46 h 211"/>
                  <a:gd name="T68" fmla="*/ 26 w 131"/>
                  <a:gd name="T69" fmla="*/ 43 h 211"/>
                  <a:gd name="T70" fmla="*/ 2 w 131"/>
                  <a:gd name="T71" fmla="*/ 21 h 211"/>
                  <a:gd name="T72" fmla="*/ 0 w 131"/>
                  <a:gd name="T73" fmla="*/ 1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" h="211">
                    <a:moveTo>
                      <a:pt x="0" y="19"/>
                    </a:moveTo>
                    <a:cubicBezTo>
                      <a:pt x="6" y="12"/>
                      <a:pt x="12" y="6"/>
                      <a:pt x="18" y="0"/>
                    </a:cubicBezTo>
                    <a:cubicBezTo>
                      <a:pt x="29" y="10"/>
                      <a:pt x="40" y="20"/>
                      <a:pt x="51" y="30"/>
                    </a:cubicBezTo>
                    <a:cubicBezTo>
                      <a:pt x="50" y="31"/>
                      <a:pt x="49" y="32"/>
                      <a:pt x="48" y="33"/>
                    </a:cubicBezTo>
                    <a:cubicBezTo>
                      <a:pt x="49" y="34"/>
                      <a:pt x="49" y="35"/>
                      <a:pt x="50" y="36"/>
                    </a:cubicBezTo>
                    <a:cubicBezTo>
                      <a:pt x="49" y="37"/>
                      <a:pt x="48" y="37"/>
                      <a:pt x="46" y="39"/>
                    </a:cubicBezTo>
                    <a:cubicBezTo>
                      <a:pt x="51" y="39"/>
                      <a:pt x="55" y="40"/>
                      <a:pt x="60" y="41"/>
                    </a:cubicBezTo>
                    <a:cubicBezTo>
                      <a:pt x="70" y="42"/>
                      <a:pt x="80" y="41"/>
                      <a:pt x="89" y="35"/>
                    </a:cubicBezTo>
                    <a:cubicBezTo>
                      <a:pt x="92" y="32"/>
                      <a:pt x="95" y="30"/>
                      <a:pt x="96" y="26"/>
                    </a:cubicBezTo>
                    <a:cubicBezTo>
                      <a:pt x="100" y="18"/>
                      <a:pt x="107" y="15"/>
                      <a:pt x="115" y="15"/>
                    </a:cubicBezTo>
                    <a:cubicBezTo>
                      <a:pt x="122" y="16"/>
                      <a:pt x="129" y="23"/>
                      <a:pt x="131" y="30"/>
                    </a:cubicBezTo>
                    <a:cubicBezTo>
                      <a:pt x="131" y="31"/>
                      <a:pt x="131" y="32"/>
                      <a:pt x="131" y="33"/>
                    </a:cubicBezTo>
                    <a:cubicBezTo>
                      <a:pt x="129" y="59"/>
                      <a:pt x="128" y="84"/>
                      <a:pt x="122" y="109"/>
                    </a:cubicBezTo>
                    <a:cubicBezTo>
                      <a:pt x="121" y="114"/>
                      <a:pt x="120" y="118"/>
                      <a:pt x="119" y="122"/>
                    </a:cubicBezTo>
                    <a:cubicBezTo>
                      <a:pt x="118" y="127"/>
                      <a:pt x="114" y="130"/>
                      <a:pt x="110" y="132"/>
                    </a:cubicBezTo>
                    <a:cubicBezTo>
                      <a:pt x="93" y="140"/>
                      <a:pt x="75" y="142"/>
                      <a:pt x="57" y="140"/>
                    </a:cubicBezTo>
                    <a:cubicBezTo>
                      <a:pt x="57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5" y="140"/>
                    </a:cubicBezTo>
                    <a:cubicBezTo>
                      <a:pt x="55" y="142"/>
                      <a:pt x="55" y="144"/>
                      <a:pt x="55" y="145"/>
                    </a:cubicBezTo>
                    <a:cubicBezTo>
                      <a:pt x="53" y="162"/>
                      <a:pt x="53" y="178"/>
                      <a:pt x="55" y="195"/>
                    </a:cubicBezTo>
                    <a:cubicBezTo>
                      <a:pt x="56" y="202"/>
                      <a:pt x="52" y="208"/>
                      <a:pt x="46" y="209"/>
                    </a:cubicBezTo>
                    <a:cubicBezTo>
                      <a:pt x="39" y="211"/>
                      <a:pt x="32" y="207"/>
                      <a:pt x="31" y="200"/>
                    </a:cubicBezTo>
                    <a:cubicBezTo>
                      <a:pt x="30" y="190"/>
                      <a:pt x="29" y="180"/>
                      <a:pt x="29" y="170"/>
                    </a:cubicBezTo>
                    <a:cubicBezTo>
                      <a:pt x="28" y="159"/>
                      <a:pt x="29" y="148"/>
                      <a:pt x="31" y="138"/>
                    </a:cubicBezTo>
                    <a:cubicBezTo>
                      <a:pt x="32" y="135"/>
                      <a:pt x="33" y="133"/>
                      <a:pt x="34" y="130"/>
                    </a:cubicBezTo>
                    <a:cubicBezTo>
                      <a:pt x="37" y="122"/>
                      <a:pt x="44" y="118"/>
                      <a:pt x="52" y="116"/>
                    </a:cubicBezTo>
                    <a:cubicBezTo>
                      <a:pt x="61" y="113"/>
                      <a:pt x="71" y="112"/>
                      <a:pt x="80" y="111"/>
                    </a:cubicBezTo>
                    <a:cubicBezTo>
                      <a:pt x="84" y="111"/>
                      <a:pt x="84" y="111"/>
                      <a:pt x="85" y="107"/>
                    </a:cubicBezTo>
                    <a:cubicBezTo>
                      <a:pt x="88" y="92"/>
                      <a:pt x="90" y="77"/>
                      <a:pt x="92" y="62"/>
                    </a:cubicBezTo>
                    <a:cubicBezTo>
                      <a:pt x="92" y="61"/>
                      <a:pt x="92" y="61"/>
                      <a:pt x="92" y="60"/>
                    </a:cubicBezTo>
                    <a:cubicBezTo>
                      <a:pt x="88" y="61"/>
                      <a:pt x="85" y="62"/>
                      <a:pt x="82" y="63"/>
                    </a:cubicBezTo>
                    <a:cubicBezTo>
                      <a:pt x="72" y="65"/>
                      <a:pt x="63" y="65"/>
                      <a:pt x="53" y="63"/>
                    </a:cubicBezTo>
                    <a:cubicBezTo>
                      <a:pt x="47" y="63"/>
                      <a:pt x="42" y="62"/>
                      <a:pt x="36" y="60"/>
                    </a:cubicBezTo>
                    <a:cubicBezTo>
                      <a:pt x="28" y="59"/>
                      <a:pt x="25" y="54"/>
                      <a:pt x="27" y="46"/>
                    </a:cubicBezTo>
                    <a:cubicBezTo>
                      <a:pt x="27" y="45"/>
                      <a:pt x="27" y="44"/>
                      <a:pt x="26" y="43"/>
                    </a:cubicBezTo>
                    <a:cubicBezTo>
                      <a:pt x="18" y="36"/>
                      <a:pt x="10" y="28"/>
                      <a:pt x="2" y="21"/>
                    </a:cubicBezTo>
                    <a:cubicBezTo>
                      <a:pt x="1" y="20"/>
                      <a:pt x="1" y="20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8" name="Freeform 25"/>
              <p:cNvSpPr/>
              <p:nvPr/>
            </p:nvSpPr>
            <p:spPr bwMode="auto">
              <a:xfrm>
                <a:off x="8293419" y="2566988"/>
                <a:ext cx="152400" cy="219075"/>
              </a:xfrm>
              <a:custGeom>
                <a:avLst/>
                <a:gdLst>
                  <a:gd name="T0" fmla="*/ 39 w 87"/>
                  <a:gd name="T1" fmla="*/ 108 h 125"/>
                  <a:gd name="T2" fmla="*/ 48 w 87"/>
                  <a:gd name="T3" fmla="*/ 111 h 125"/>
                  <a:gd name="T4" fmla="*/ 52 w 87"/>
                  <a:gd name="T5" fmla="*/ 118 h 125"/>
                  <a:gd name="T6" fmla="*/ 50 w 87"/>
                  <a:gd name="T7" fmla="*/ 119 h 125"/>
                  <a:gd name="T8" fmla="*/ 46 w 87"/>
                  <a:gd name="T9" fmla="*/ 118 h 125"/>
                  <a:gd name="T10" fmla="*/ 45 w 87"/>
                  <a:gd name="T11" fmla="*/ 118 h 125"/>
                  <a:gd name="T12" fmla="*/ 44 w 87"/>
                  <a:gd name="T13" fmla="*/ 125 h 125"/>
                  <a:gd name="T14" fmla="*/ 34 w 87"/>
                  <a:gd name="T15" fmla="*/ 114 h 125"/>
                  <a:gd name="T16" fmla="*/ 20 w 87"/>
                  <a:gd name="T17" fmla="*/ 125 h 125"/>
                  <a:gd name="T18" fmla="*/ 22 w 87"/>
                  <a:gd name="T19" fmla="*/ 115 h 125"/>
                  <a:gd name="T20" fmla="*/ 31 w 87"/>
                  <a:gd name="T21" fmla="*/ 109 h 125"/>
                  <a:gd name="T22" fmla="*/ 33 w 87"/>
                  <a:gd name="T23" fmla="*/ 107 h 125"/>
                  <a:gd name="T24" fmla="*/ 33 w 87"/>
                  <a:gd name="T25" fmla="*/ 81 h 125"/>
                  <a:gd name="T26" fmla="*/ 33 w 87"/>
                  <a:gd name="T27" fmla="*/ 80 h 125"/>
                  <a:gd name="T28" fmla="*/ 27 w 87"/>
                  <a:gd name="T29" fmla="*/ 81 h 125"/>
                  <a:gd name="T30" fmla="*/ 7 w 87"/>
                  <a:gd name="T31" fmla="*/ 81 h 125"/>
                  <a:gd name="T32" fmla="*/ 1 w 87"/>
                  <a:gd name="T33" fmla="*/ 73 h 125"/>
                  <a:gd name="T34" fmla="*/ 12 w 87"/>
                  <a:gd name="T35" fmla="*/ 65 h 125"/>
                  <a:gd name="T36" fmla="*/ 43 w 87"/>
                  <a:gd name="T37" fmla="*/ 62 h 125"/>
                  <a:gd name="T38" fmla="*/ 70 w 87"/>
                  <a:gd name="T39" fmla="*/ 31 h 125"/>
                  <a:gd name="T40" fmla="*/ 73 w 87"/>
                  <a:gd name="T41" fmla="*/ 11 h 125"/>
                  <a:gd name="T42" fmla="*/ 81 w 87"/>
                  <a:gd name="T43" fmla="*/ 1 h 125"/>
                  <a:gd name="T44" fmla="*/ 87 w 87"/>
                  <a:gd name="T45" fmla="*/ 5 h 125"/>
                  <a:gd name="T46" fmla="*/ 86 w 87"/>
                  <a:gd name="T47" fmla="*/ 23 h 125"/>
                  <a:gd name="T48" fmla="*/ 72 w 87"/>
                  <a:gd name="T49" fmla="*/ 58 h 125"/>
                  <a:gd name="T50" fmla="*/ 52 w 87"/>
                  <a:gd name="T51" fmla="*/ 73 h 125"/>
                  <a:gd name="T52" fmla="*/ 41 w 87"/>
                  <a:gd name="T53" fmla="*/ 77 h 125"/>
                  <a:gd name="T54" fmla="*/ 39 w 87"/>
                  <a:gd name="T55" fmla="*/ 79 h 125"/>
                  <a:gd name="T56" fmla="*/ 39 w 87"/>
                  <a:gd name="T57" fmla="*/ 10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25">
                    <a:moveTo>
                      <a:pt x="39" y="108"/>
                    </a:moveTo>
                    <a:cubicBezTo>
                      <a:pt x="43" y="109"/>
                      <a:pt x="46" y="110"/>
                      <a:pt x="48" y="111"/>
                    </a:cubicBezTo>
                    <a:cubicBezTo>
                      <a:pt x="52" y="112"/>
                      <a:pt x="53" y="115"/>
                      <a:pt x="52" y="118"/>
                    </a:cubicBezTo>
                    <a:cubicBezTo>
                      <a:pt x="52" y="120"/>
                      <a:pt x="51" y="120"/>
                      <a:pt x="50" y="119"/>
                    </a:cubicBezTo>
                    <a:cubicBezTo>
                      <a:pt x="48" y="119"/>
                      <a:pt x="47" y="119"/>
                      <a:pt x="46" y="118"/>
                    </a:cubicBezTo>
                    <a:cubicBezTo>
                      <a:pt x="46" y="118"/>
                      <a:pt x="45" y="118"/>
                      <a:pt x="45" y="118"/>
                    </a:cubicBezTo>
                    <a:cubicBezTo>
                      <a:pt x="45" y="120"/>
                      <a:pt x="44" y="123"/>
                      <a:pt x="44" y="125"/>
                    </a:cubicBezTo>
                    <a:cubicBezTo>
                      <a:pt x="38" y="122"/>
                      <a:pt x="36" y="120"/>
                      <a:pt x="34" y="114"/>
                    </a:cubicBezTo>
                    <a:cubicBezTo>
                      <a:pt x="30" y="119"/>
                      <a:pt x="26" y="123"/>
                      <a:pt x="20" y="125"/>
                    </a:cubicBezTo>
                    <a:cubicBezTo>
                      <a:pt x="18" y="122"/>
                      <a:pt x="19" y="117"/>
                      <a:pt x="22" y="115"/>
                    </a:cubicBezTo>
                    <a:cubicBezTo>
                      <a:pt x="25" y="113"/>
                      <a:pt x="28" y="111"/>
                      <a:pt x="31" y="109"/>
                    </a:cubicBezTo>
                    <a:cubicBezTo>
                      <a:pt x="32" y="109"/>
                      <a:pt x="33" y="108"/>
                      <a:pt x="33" y="107"/>
                    </a:cubicBezTo>
                    <a:cubicBezTo>
                      <a:pt x="33" y="99"/>
                      <a:pt x="33" y="90"/>
                      <a:pt x="33" y="81"/>
                    </a:cubicBezTo>
                    <a:cubicBezTo>
                      <a:pt x="33" y="81"/>
                      <a:pt x="33" y="81"/>
                      <a:pt x="33" y="80"/>
                    </a:cubicBezTo>
                    <a:cubicBezTo>
                      <a:pt x="31" y="81"/>
                      <a:pt x="29" y="81"/>
                      <a:pt x="27" y="81"/>
                    </a:cubicBezTo>
                    <a:cubicBezTo>
                      <a:pt x="20" y="81"/>
                      <a:pt x="13" y="81"/>
                      <a:pt x="7" y="81"/>
                    </a:cubicBezTo>
                    <a:cubicBezTo>
                      <a:pt x="2" y="81"/>
                      <a:pt x="0" y="78"/>
                      <a:pt x="1" y="73"/>
                    </a:cubicBezTo>
                    <a:cubicBezTo>
                      <a:pt x="3" y="68"/>
                      <a:pt x="7" y="65"/>
                      <a:pt x="12" y="65"/>
                    </a:cubicBezTo>
                    <a:cubicBezTo>
                      <a:pt x="23" y="66"/>
                      <a:pt x="33" y="65"/>
                      <a:pt x="43" y="62"/>
                    </a:cubicBezTo>
                    <a:cubicBezTo>
                      <a:pt x="58" y="57"/>
                      <a:pt x="67" y="46"/>
                      <a:pt x="70" y="31"/>
                    </a:cubicBezTo>
                    <a:cubicBezTo>
                      <a:pt x="72" y="24"/>
                      <a:pt x="72" y="18"/>
                      <a:pt x="73" y="11"/>
                    </a:cubicBezTo>
                    <a:cubicBezTo>
                      <a:pt x="73" y="6"/>
                      <a:pt x="76" y="2"/>
                      <a:pt x="81" y="1"/>
                    </a:cubicBezTo>
                    <a:cubicBezTo>
                      <a:pt x="84" y="0"/>
                      <a:pt x="87" y="2"/>
                      <a:pt x="87" y="5"/>
                    </a:cubicBezTo>
                    <a:cubicBezTo>
                      <a:pt x="87" y="11"/>
                      <a:pt x="87" y="17"/>
                      <a:pt x="86" y="23"/>
                    </a:cubicBezTo>
                    <a:cubicBezTo>
                      <a:pt x="84" y="36"/>
                      <a:pt x="80" y="48"/>
                      <a:pt x="72" y="58"/>
                    </a:cubicBezTo>
                    <a:cubicBezTo>
                      <a:pt x="66" y="64"/>
                      <a:pt x="59" y="69"/>
                      <a:pt x="52" y="73"/>
                    </a:cubicBezTo>
                    <a:cubicBezTo>
                      <a:pt x="48" y="74"/>
                      <a:pt x="45" y="76"/>
                      <a:pt x="41" y="77"/>
                    </a:cubicBezTo>
                    <a:cubicBezTo>
                      <a:pt x="40" y="78"/>
                      <a:pt x="39" y="79"/>
                      <a:pt x="39" y="79"/>
                    </a:cubicBezTo>
                    <a:cubicBezTo>
                      <a:pt x="39" y="89"/>
                      <a:pt x="39" y="99"/>
                      <a:pt x="3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9" name="Freeform 26"/>
              <p:cNvSpPr/>
              <p:nvPr/>
            </p:nvSpPr>
            <p:spPr bwMode="auto">
              <a:xfrm>
                <a:off x="8328344" y="2360613"/>
                <a:ext cx="74613" cy="76200"/>
              </a:xfrm>
              <a:custGeom>
                <a:avLst/>
                <a:gdLst>
                  <a:gd name="T0" fmla="*/ 22 w 43"/>
                  <a:gd name="T1" fmla="*/ 1 h 43"/>
                  <a:gd name="T2" fmla="*/ 43 w 43"/>
                  <a:gd name="T3" fmla="*/ 22 h 43"/>
                  <a:gd name="T4" fmla="*/ 22 w 43"/>
                  <a:gd name="T5" fmla="*/ 43 h 43"/>
                  <a:gd name="T6" fmla="*/ 1 w 43"/>
                  <a:gd name="T7" fmla="*/ 21 h 43"/>
                  <a:gd name="T8" fmla="*/ 22 w 43"/>
                  <a:gd name="T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22" y="1"/>
                    </a:moveTo>
                    <a:cubicBezTo>
                      <a:pt x="34" y="1"/>
                      <a:pt x="43" y="10"/>
                      <a:pt x="43" y="22"/>
                    </a:cubicBezTo>
                    <a:cubicBezTo>
                      <a:pt x="42" y="34"/>
                      <a:pt x="33" y="43"/>
                      <a:pt x="22" y="43"/>
                    </a:cubicBezTo>
                    <a:cubicBezTo>
                      <a:pt x="10" y="42"/>
                      <a:pt x="0" y="33"/>
                      <a:pt x="1" y="21"/>
                    </a:cubicBezTo>
                    <a:cubicBezTo>
                      <a:pt x="1" y="10"/>
                      <a:pt x="11" y="0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 rot="0">
            <a:off x="8125460" y="3413125"/>
            <a:ext cx="343535" cy="343535"/>
            <a:chOff x="3678404" y="2170455"/>
            <a:chExt cx="736600" cy="736600"/>
          </a:xfrm>
        </p:grpSpPr>
        <p:grpSp>
          <p:nvGrpSpPr>
            <p:cNvPr id="233" name="组合 232"/>
            <p:cNvGrpSpPr/>
            <p:nvPr/>
          </p:nvGrpSpPr>
          <p:grpSpPr>
            <a:xfrm>
              <a:off x="3678404" y="2170455"/>
              <a:ext cx="736600" cy="736600"/>
              <a:chOff x="8286667" y="635396"/>
              <a:chExt cx="736600" cy="736600"/>
            </a:xfrm>
          </p:grpSpPr>
          <p:sp>
            <p:nvSpPr>
              <p:cNvPr id="239" name="椭圆 238"/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34" name="Group 909"/>
            <p:cNvGrpSpPr>
              <a:grpSpLocks noChangeAspect="1"/>
            </p:cNvGrpSpPr>
            <p:nvPr/>
          </p:nvGrpSpPr>
          <p:grpSpPr bwMode="auto">
            <a:xfrm>
              <a:off x="3895992" y="2402053"/>
              <a:ext cx="321515" cy="274198"/>
              <a:chOff x="6090" y="1175"/>
              <a:chExt cx="265" cy="226"/>
            </a:xfrm>
            <a:solidFill>
              <a:schemeClr val="bg1"/>
            </a:solidFill>
            <a:effectLst/>
          </p:grpSpPr>
          <p:sp>
            <p:nvSpPr>
              <p:cNvPr id="235" name="Freeform 910"/>
              <p:cNvSpPr/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36" name="Freeform 911"/>
              <p:cNvSpPr/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37" name="Freeform 912"/>
              <p:cNvSpPr/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38" name="Freeform 913"/>
              <p:cNvSpPr/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131" name="云形标注 130"/>
          <p:cNvSpPr/>
          <p:nvPr/>
        </p:nvSpPr>
        <p:spPr>
          <a:xfrm rot="17092984">
            <a:off x="7529830" y="1548765"/>
            <a:ext cx="1309370" cy="1388745"/>
          </a:xfrm>
          <a:prstGeom prst="cloudCallout">
            <a:avLst>
              <a:gd name="adj1" fmla="val -69743"/>
              <a:gd name="adj2" fmla="val 24998"/>
            </a:avLst>
          </a:prstGeom>
          <a:noFill/>
          <a:ln w="34925" cmpd="dbl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7699375" y="2089785"/>
            <a:ext cx="97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光超固体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JCH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77165" y="4712335"/>
            <a:ext cx="22218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Nature (London) </a:t>
            </a:r>
            <a:r>
              <a:rPr sz="1200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427</a:t>
            </a:r>
            <a:r>
              <a:rPr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225 (2004)</a:t>
            </a:r>
            <a:endParaRPr lang="zh-CN" altLang="en-US" sz="12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862070" y="5262880"/>
            <a:ext cx="24949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lang="zh-CN" altLang="en-US" sz="1200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200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(201</a:t>
            </a:r>
            <a:r>
              <a:rPr lang="en-US" altLang="zh-CN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5" name="图片 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55" y="1083945"/>
            <a:ext cx="1268095" cy="1319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" name="文本框 135"/>
          <p:cNvSpPr txBox="1"/>
          <p:nvPr/>
        </p:nvSpPr>
        <p:spPr>
          <a:xfrm>
            <a:off x="2086610" y="2403475"/>
            <a:ext cx="26917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(London) </a:t>
            </a:r>
            <a:r>
              <a:rPr lang="zh-CN" altLang="en-US" sz="1200" b="1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543</a:t>
            </a: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91 (2017)</a:t>
            </a:r>
            <a:endParaRPr lang="zh-CN" altLang="en-US" sz="12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19800" y="1083945"/>
            <a:ext cx="3061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b="1">
                <a:solidFill>
                  <a:srgbClr val="FF0000"/>
                </a:solidFill>
              </a:rPr>
              <a:t>Rev. Mod. Phys. 85, 299 </a:t>
            </a:r>
            <a:r>
              <a:rPr lang="en-US" altLang="zh-CN" sz="1800" b="1">
                <a:solidFill>
                  <a:srgbClr val="FF0000"/>
                </a:solidFill>
              </a:rPr>
              <a:t>(2013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40"/>
    </mc:Choice>
    <mc:Fallback>
      <p:transition advTm="5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Bose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-Hubbard（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H）模型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249555" y="1274445"/>
            <a:ext cx="5006975" cy="2050415"/>
            <a:chOff x="484" y="1864"/>
            <a:chExt cx="7885" cy="3229"/>
          </a:xfrm>
        </p:grpSpPr>
        <p:grpSp>
          <p:nvGrpSpPr>
            <p:cNvPr id="30" name="组合 29"/>
            <p:cNvGrpSpPr/>
            <p:nvPr/>
          </p:nvGrpSpPr>
          <p:grpSpPr>
            <a:xfrm rot="0">
              <a:off x="484" y="1864"/>
              <a:ext cx="6234" cy="577"/>
              <a:chOff x="276" y="6408"/>
              <a:chExt cx="6234" cy="577"/>
            </a:xfrm>
          </p:grpSpPr>
          <p:sp>
            <p:nvSpPr>
              <p:cNvPr id="31" name="文本框 1783"/>
              <p:cNvSpPr txBox="1"/>
              <p:nvPr/>
            </p:nvSpPr>
            <p:spPr>
              <a:xfrm>
                <a:off x="748" y="6408"/>
                <a:ext cx="4587" cy="546"/>
              </a:xfrm>
              <a:prstGeom prst="rect">
                <a:avLst/>
              </a:prstGeom>
              <a:noFill/>
            </p:spPr>
            <p:txBody>
              <a:bodyPr wrap="non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1. 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标准玻色哈伯德</a:t>
                </a:r>
                <a:r>
                  <a: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Hubbard）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模型</a:t>
                </a: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336" y="6985"/>
                <a:ext cx="6174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98"/>
              <p:cNvGrpSpPr/>
              <p:nvPr/>
            </p:nvGrpSpPr>
            <p:grpSpPr>
              <a:xfrm>
                <a:off x="276" y="6493"/>
                <a:ext cx="463" cy="479"/>
                <a:chOff x="209551" y="3594100"/>
                <a:chExt cx="280988" cy="290513"/>
              </a:xfrm>
              <a:solidFill>
                <a:srgbClr val="157E9F"/>
              </a:solidFill>
            </p:grpSpPr>
            <p:sp>
              <p:nvSpPr>
                <p:cNvPr id="37" name="Freeform 154"/>
                <p:cNvSpPr>
                  <a:spLocks noEditPoints="1"/>
                </p:cNvSpPr>
                <p:nvPr/>
              </p:nvSpPr>
              <p:spPr bwMode="auto">
                <a:xfrm>
                  <a:off x="209551" y="3594100"/>
                  <a:ext cx="280988" cy="290513"/>
                </a:xfrm>
                <a:custGeom>
                  <a:avLst/>
                  <a:gdLst/>
                  <a:ahLst/>
                  <a:cxnLst>
                    <a:cxn ang="0">
                      <a:pos x="25" y="104"/>
                    </a:cxn>
                    <a:cxn ang="0">
                      <a:pos x="40" y="103"/>
                    </a:cxn>
                    <a:cxn ang="0">
                      <a:pos x="84" y="103"/>
                    </a:cxn>
                    <a:cxn ang="0">
                      <a:pos x="99" y="104"/>
                    </a:cxn>
                    <a:cxn ang="0">
                      <a:pos x="108" y="64"/>
                    </a:cxn>
                    <a:cxn ang="0">
                      <a:pos x="99" y="24"/>
                    </a:cxn>
                    <a:cxn ang="0">
                      <a:pos x="62" y="0"/>
                    </a:cxn>
                    <a:cxn ang="0">
                      <a:pos x="25" y="24"/>
                    </a:cxn>
                    <a:cxn ang="0">
                      <a:pos x="16" y="64"/>
                    </a:cxn>
                    <a:cxn ang="0">
                      <a:pos x="62" y="124"/>
                    </a:cxn>
                    <a:cxn ang="0">
                      <a:pos x="62" y="95"/>
                    </a:cxn>
                    <a:cxn ang="0">
                      <a:pos x="62" y="124"/>
                    </a:cxn>
                    <a:cxn ang="0">
                      <a:pos x="39" y="50"/>
                    </a:cxn>
                    <a:cxn ang="0">
                      <a:pos x="62" y="37"/>
                    </a:cxn>
                    <a:cxn ang="0">
                      <a:pos x="85" y="50"/>
                    </a:cxn>
                    <a:cxn ang="0">
                      <a:pos x="85" y="78"/>
                    </a:cxn>
                    <a:cxn ang="0">
                      <a:pos x="62" y="91"/>
                    </a:cxn>
                    <a:cxn ang="0">
                      <a:pos x="39" y="78"/>
                    </a:cxn>
                    <a:cxn ang="0">
                      <a:pos x="34" y="74"/>
                    </a:cxn>
                    <a:cxn ang="0">
                      <a:pos x="34" y="54"/>
                    </a:cxn>
                    <a:cxn ang="0">
                      <a:pos x="34" y="74"/>
                    </a:cxn>
                    <a:cxn ang="0">
                      <a:pos x="42" y="30"/>
                    </a:cxn>
                    <a:cxn ang="0">
                      <a:pos x="48" y="40"/>
                    </a:cxn>
                    <a:cxn ang="0">
                      <a:pos x="67" y="35"/>
                    </a:cxn>
                    <a:cxn ang="0">
                      <a:pos x="85" y="45"/>
                    </a:cxn>
                    <a:cxn ang="0">
                      <a:pos x="67" y="35"/>
                    </a:cxn>
                    <a:cxn ang="0">
                      <a:pos x="102" y="64"/>
                    </a:cxn>
                    <a:cxn ang="0">
                      <a:pos x="90" y="64"/>
                    </a:cxn>
                    <a:cxn ang="0">
                      <a:pos x="85" y="83"/>
                    </a:cxn>
                    <a:cxn ang="0">
                      <a:pos x="67" y="93"/>
                    </a:cxn>
                    <a:cxn ang="0">
                      <a:pos x="85" y="83"/>
                    </a:cxn>
                    <a:cxn ang="0">
                      <a:pos x="57" y="93"/>
                    </a:cxn>
                    <a:cxn ang="0">
                      <a:pos x="39" y="83"/>
                    </a:cxn>
                    <a:cxn ang="0">
                      <a:pos x="116" y="94"/>
                    </a:cxn>
                    <a:cxn ang="0">
                      <a:pos x="86" y="99"/>
                    </a:cxn>
                    <a:cxn ang="0">
                      <a:pos x="105" y="67"/>
                    </a:cxn>
                    <a:cxn ang="0">
                      <a:pos x="99" y="28"/>
                    </a:cxn>
                    <a:cxn ang="0">
                      <a:pos x="105" y="61"/>
                    </a:cxn>
                    <a:cxn ang="0">
                      <a:pos x="86" y="29"/>
                    </a:cxn>
                    <a:cxn ang="0">
                      <a:pos x="62" y="4"/>
                    </a:cxn>
                    <a:cxn ang="0">
                      <a:pos x="62" y="33"/>
                    </a:cxn>
                    <a:cxn ang="0">
                      <a:pos x="62" y="4"/>
                    </a:cxn>
                    <a:cxn ang="0">
                      <a:pos x="25" y="28"/>
                    </a:cxn>
                    <a:cxn ang="0">
                      <a:pos x="35" y="48"/>
                    </a:cxn>
                    <a:cxn ang="0">
                      <a:pos x="8" y="34"/>
                    </a:cxn>
                    <a:cxn ang="0">
                      <a:pos x="35" y="80"/>
                    </a:cxn>
                    <a:cxn ang="0">
                      <a:pos x="25" y="100"/>
                    </a:cxn>
                    <a:cxn ang="0">
                      <a:pos x="8" y="94"/>
                    </a:cxn>
                  </a:cxnLst>
                  <a:rect l="0" t="0" r="r" b="b"/>
                  <a:pathLst>
                    <a:path w="124" h="128">
                      <a:moveTo>
                        <a:pt x="4" y="96"/>
                      </a:moveTo>
                      <a:cubicBezTo>
                        <a:pt x="7" y="101"/>
                        <a:pt x="1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9" y="104"/>
                        <a:pt x="34" y="104"/>
                        <a:pt x="40" y="103"/>
                      </a:cubicBezTo>
                      <a:cubicBezTo>
                        <a:pt x="45" y="118"/>
                        <a:pt x="53" y="128"/>
                        <a:pt x="62" y="128"/>
                      </a:cubicBezTo>
                      <a:cubicBezTo>
                        <a:pt x="71" y="128"/>
                        <a:pt x="79" y="118"/>
                        <a:pt x="84" y="103"/>
                      </a:cubicBezTo>
                      <a:cubicBezTo>
                        <a:pt x="90" y="104"/>
                        <a:pt x="95" y="104"/>
                        <a:pt x="99" y="104"/>
                      </a:cubicBezTo>
                      <a:cubicBezTo>
                        <a:pt x="99" y="104"/>
                        <a:pt x="99" y="104"/>
                        <a:pt x="99" y="104"/>
                      </a:cubicBezTo>
                      <a:cubicBezTo>
                        <a:pt x="110" y="104"/>
                        <a:pt x="117" y="101"/>
                        <a:pt x="120" y="96"/>
                      </a:cubicBezTo>
                      <a:cubicBezTo>
                        <a:pt x="124" y="89"/>
                        <a:pt x="120" y="77"/>
                        <a:pt x="108" y="64"/>
                      </a:cubicBezTo>
                      <a:cubicBezTo>
                        <a:pt x="120" y="51"/>
                        <a:pt x="124" y="39"/>
                        <a:pt x="120" y="32"/>
                      </a:cubicBezTo>
                      <a:cubicBezTo>
                        <a:pt x="117" y="27"/>
                        <a:pt x="110" y="24"/>
                        <a:pt x="99" y="24"/>
                      </a:cubicBezTo>
                      <a:cubicBezTo>
                        <a:pt x="95" y="24"/>
                        <a:pt x="90" y="24"/>
                        <a:pt x="84" y="25"/>
                      </a:cubicBezTo>
                      <a:cubicBezTo>
                        <a:pt x="79" y="10"/>
                        <a:pt x="71" y="0"/>
                        <a:pt x="62" y="0"/>
                      </a:cubicBezTo>
                      <a:cubicBezTo>
                        <a:pt x="53" y="0"/>
                        <a:pt x="45" y="10"/>
                        <a:pt x="40" y="25"/>
                      </a:cubicBezTo>
                      <a:cubicBezTo>
                        <a:pt x="34" y="24"/>
                        <a:pt x="29" y="24"/>
                        <a:pt x="25" y="24"/>
                      </a:cubicBezTo>
                      <a:cubicBezTo>
                        <a:pt x="14" y="24"/>
                        <a:pt x="7" y="27"/>
                        <a:pt x="4" y="32"/>
                      </a:cubicBezTo>
                      <a:cubicBezTo>
                        <a:pt x="0" y="39"/>
                        <a:pt x="4" y="51"/>
                        <a:pt x="16" y="64"/>
                      </a:cubicBezTo>
                      <a:cubicBezTo>
                        <a:pt x="4" y="77"/>
                        <a:pt x="0" y="89"/>
                        <a:pt x="4" y="96"/>
                      </a:cubicBezTo>
                      <a:close/>
                      <a:moveTo>
                        <a:pt x="62" y="124"/>
                      </a:moveTo>
                      <a:cubicBezTo>
                        <a:pt x="55" y="124"/>
                        <a:pt x="48" y="115"/>
                        <a:pt x="43" y="102"/>
                      </a:cubicBezTo>
                      <a:cubicBezTo>
                        <a:pt x="50" y="100"/>
                        <a:pt x="56" y="98"/>
                        <a:pt x="62" y="95"/>
                      </a:cubicBezTo>
                      <a:cubicBezTo>
                        <a:pt x="68" y="98"/>
                        <a:pt x="74" y="100"/>
                        <a:pt x="81" y="102"/>
                      </a:cubicBezTo>
                      <a:cubicBezTo>
                        <a:pt x="76" y="115"/>
                        <a:pt x="69" y="124"/>
                        <a:pt x="62" y="124"/>
                      </a:cubicBezTo>
                      <a:close/>
                      <a:moveTo>
                        <a:pt x="38" y="64"/>
                      </a:moveTo>
                      <a:cubicBezTo>
                        <a:pt x="38" y="59"/>
                        <a:pt x="38" y="55"/>
                        <a:pt x="39" y="50"/>
                      </a:cubicBezTo>
                      <a:cubicBezTo>
                        <a:pt x="42" y="48"/>
                        <a:pt x="46" y="46"/>
                        <a:pt x="50" y="43"/>
                      </a:cubicBezTo>
                      <a:cubicBezTo>
                        <a:pt x="54" y="41"/>
                        <a:pt x="58" y="39"/>
                        <a:pt x="62" y="37"/>
                      </a:cubicBezTo>
                      <a:cubicBezTo>
                        <a:pt x="66" y="39"/>
                        <a:pt x="70" y="41"/>
                        <a:pt x="74" y="43"/>
                      </a:cubicBezTo>
                      <a:cubicBezTo>
                        <a:pt x="78" y="46"/>
                        <a:pt x="82" y="48"/>
                        <a:pt x="85" y="50"/>
                      </a:cubicBezTo>
                      <a:cubicBezTo>
                        <a:pt x="86" y="55"/>
                        <a:pt x="86" y="59"/>
                        <a:pt x="86" y="64"/>
                      </a:cubicBezTo>
                      <a:cubicBezTo>
                        <a:pt x="86" y="69"/>
                        <a:pt x="86" y="73"/>
                        <a:pt x="85" y="78"/>
                      </a:cubicBezTo>
                      <a:cubicBezTo>
                        <a:pt x="82" y="80"/>
                        <a:pt x="78" y="82"/>
                        <a:pt x="74" y="85"/>
                      </a:cubicBezTo>
                      <a:cubicBezTo>
                        <a:pt x="70" y="87"/>
                        <a:pt x="66" y="89"/>
                        <a:pt x="62" y="91"/>
                      </a:cubicBezTo>
                      <a:cubicBezTo>
                        <a:pt x="58" y="89"/>
                        <a:pt x="54" y="87"/>
                        <a:pt x="50" y="85"/>
                      </a:cubicBezTo>
                      <a:cubicBezTo>
                        <a:pt x="46" y="82"/>
                        <a:pt x="42" y="80"/>
                        <a:pt x="39" y="78"/>
                      </a:cubicBezTo>
                      <a:cubicBezTo>
                        <a:pt x="38" y="73"/>
                        <a:pt x="38" y="69"/>
                        <a:pt x="38" y="64"/>
                      </a:cubicBezTo>
                      <a:close/>
                      <a:moveTo>
                        <a:pt x="34" y="74"/>
                      </a:moveTo>
                      <a:cubicBezTo>
                        <a:pt x="30" y="71"/>
                        <a:pt x="26" y="68"/>
                        <a:pt x="22" y="64"/>
                      </a:cubicBezTo>
                      <a:cubicBezTo>
                        <a:pt x="26" y="60"/>
                        <a:pt x="30" y="57"/>
                        <a:pt x="34" y="54"/>
                      </a:cubicBezTo>
                      <a:cubicBezTo>
                        <a:pt x="34" y="57"/>
                        <a:pt x="34" y="60"/>
                        <a:pt x="34" y="64"/>
                      </a:cubicBezTo>
                      <a:cubicBezTo>
                        <a:pt x="34" y="68"/>
                        <a:pt x="34" y="71"/>
                        <a:pt x="34" y="74"/>
                      </a:cubicBezTo>
                      <a:close/>
                      <a:moveTo>
                        <a:pt x="39" y="45"/>
                      </a:moveTo>
                      <a:cubicBezTo>
                        <a:pt x="40" y="40"/>
                        <a:pt x="41" y="35"/>
                        <a:pt x="42" y="30"/>
                      </a:cubicBezTo>
                      <a:cubicBezTo>
                        <a:pt x="47" y="31"/>
                        <a:pt x="52" y="33"/>
                        <a:pt x="57" y="35"/>
                      </a:cubicBezTo>
                      <a:cubicBezTo>
                        <a:pt x="54" y="36"/>
                        <a:pt x="51" y="38"/>
                        <a:pt x="48" y="40"/>
                      </a:cubicBezTo>
                      <a:cubicBezTo>
                        <a:pt x="45" y="42"/>
                        <a:pt x="42" y="43"/>
                        <a:pt x="39" y="45"/>
                      </a:cubicBezTo>
                      <a:close/>
                      <a:moveTo>
                        <a:pt x="67" y="35"/>
                      </a:moveTo>
                      <a:cubicBezTo>
                        <a:pt x="72" y="33"/>
                        <a:pt x="77" y="31"/>
                        <a:pt x="82" y="30"/>
                      </a:cubicBezTo>
                      <a:cubicBezTo>
                        <a:pt x="83" y="35"/>
                        <a:pt x="84" y="40"/>
                        <a:pt x="85" y="45"/>
                      </a:cubicBezTo>
                      <a:cubicBezTo>
                        <a:pt x="82" y="43"/>
                        <a:pt x="79" y="42"/>
                        <a:pt x="76" y="40"/>
                      </a:cubicBezTo>
                      <a:cubicBezTo>
                        <a:pt x="73" y="38"/>
                        <a:pt x="70" y="36"/>
                        <a:pt x="67" y="35"/>
                      </a:cubicBezTo>
                      <a:close/>
                      <a:moveTo>
                        <a:pt x="90" y="54"/>
                      </a:moveTo>
                      <a:cubicBezTo>
                        <a:pt x="94" y="57"/>
                        <a:pt x="98" y="60"/>
                        <a:pt x="102" y="64"/>
                      </a:cubicBezTo>
                      <a:cubicBezTo>
                        <a:pt x="98" y="68"/>
                        <a:pt x="94" y="71"/>
                        <a:pt x="90" y="74"/>
                      </a:cubicBezTo>
                      <a:cubicBezTo>
                        <a:pt x="90" y="71"/>
                        <a:pt x="90" y="68"/>
                        <a:pt x="90" y="64"/>
                      </a:cubicBezTo>
                      <a:cubicBezTo>
                        <a:pt x="90" y="60"/>
                        <a:pt x="90" y="57"/>
                        <a:pt x="90" y="54"/>
                      </a:cubicBezTo>
                      <a:close/>
                      <a:moveTo>
                        <a:pt x="85" y="83"/>
                      </a:moveTo>
                      <a:cubicBezTo>
                        <a:pt x="84" y="88"/>
                        <a:pt x="83" y="93"/>
                        <a:pt x="82" y="98"/>
                      </a:cubicBezTo>
                      <a:cubicBezTo>
                        <a:pt x="77" y="97"/>
                        <a:pt x="72" y="95"/>
                        <a:pt x="67" y="93"/>
                      </a:cubicBezTo>
                      <a:cubicBezTo>
                        <a:pt x="70" y="92"/>
                        <a:pt x="73" y="90"/>
                        <a:pt x="76" y="88"/>
                      </a:cubicBezTo>
                      <a:cubicBezTo>
                        <a:pt x="79" y="86"/>
                        <a:pt x="82" y="85"/>
                        <a:pt x="85" y="83"/>
                      </a:cubicBezTo>
                      <a:close/>
                      <a:moveTo>
                        <a:pt x="48" y="88"/>
                      </a:moveTo>
                      <a:cubicBezTo>
                        <a:pt x="51" y="90"/>
                        <a:pt x="54" y="92"/>
                        <a:pt x="57" y="93"/>
                      </a:cubicBezTo>
                      <a:cubicBezTo>
                        <a:pt x="52" y="95"/>
                        <a:pt x="47" y="97"/>
                        <a:pt x="42" y="98"/>
                      </a:cubicBezTo>
                      <a:cubicBezTo>
                        <a:pt x="41" y="93"/>
                        <a:pt x="40" y="88"/>
                        <a:pt x="39" y="83"/>
                      </a:cubicBezTo>
                      <a:cubicBezTo>
                        <a:pt x="42" y="85"/>
                        <a:pt x="45" y="86"/>
                        <a:pt x="48" y="88"/>
                      </a:cubicBezTo>
                      <a:close/>
                      <a:moveTo>
                        <a:pt x="116" y="94"/>
                      </a:moveTo>
                      <a:cubicBezTo>
                        <a:pt x="114" y="98"/>
                        <a:pt x="108" y="100"/>
                        <a:pt x="99" y="100"/>
                      </a:cubicBezTo>
                      <a:cubicBezTo>
                        <a:pt x="95" y="100"/>
                        <a:pt x="90" y="100"/>
                        <a:pt x="86" y="99"/>
                      </a:cubicBezTo>
                      <a:cubicBezTo>
                        <a:pt x="87" y="93"/>
                        <a:pt x="88" y="87"/>
                        <a:pt x="89" y="80"/>
                      </a:cubicBezTo>
                      <a:cubicBezTo>
                        <a:pt x="95" y="76"/>
                        <a:pt x="101" y="71"/>
                        <a:pt x="105" y="67"/>
                      </a:cubicBezTo>
                      <a:cubicBezTo>
                        <a:pt x="115" y="78"/>
                        <a:pt x="120" y="88"/>
                        <a:pt x="116" y="94"/>
                      </a:cubicBezTo>
                      <a:close/>
                      <a:moveTo>
                        <a:pt x="99" y="28"/>
                      </a:moveTo>
                      <a:cubicBezTo>
                        <a:pt x="108" y="28"/>
                        <a:pt x="114" y="30"/>
                        <a:pt x="116" y="34"/>
                      </a:cubicBezTo>
                      <a:cubicBezTo>
                        <a:pt x="120" y="40"/>
                        <a:pt x="115" y="50"/>
                        <a:pt x="105" y="61"/>
                      </a:cubicBezTo>
                      <a:cubicBezTo>
                        <a:pt x="101" y="57"/>
                        <a:pt x="95" y="52"/>
                        <a:pt x="89" y="48"/>
                      </a:cubicBezTo>
                      <a:cubicBezTo>
                        <a:pt x="88" y="41"/>
                        <a:pt x="87" y="35"/>
                        <a:pt x="86" y="29"/>
                      </a:cubicBezTo>
                      <a:cubicBezTo>
                        <a:pt x="90" y="28"/>
                        <a:pt x="95" y="28"/>
                        <a:pt x="99" y="28"/>
                      </a:cubicBezTo>
                      <a:close/>
                      <a:moveTo>
                        <a:pt x="62" y="4"/>
                      </a:moveTo>
                      <a:cubicBezTo>
                        <a:pt x="69" y="4"/>
                        <a:pt x="76" y="13"/>
                        <a:pt x="81" y="26"/>
                      </a:cubicBezTo>
                      <a:cubicBezTo>
                        <a:pt x="74" y="28"/>
                        <a:pt x="68" y="30"/>
                        <a:pt x="62" y="33"/>
                      </a:cubicBezTo>
                      <a:cubicBezTo>
                        <a:pt x="56" y="30"/>
                        <a:pt x="50" y="28"/>
                        <a:pt x="43" y="26"/>
                      </a:cubicBezTo>
                      <a:cubicBezTo>
                        <a:pt x="48" y="13"/>
                        <a:pt x="55" y="4"/>
                        <a:pt x="62" y="4"/>
                      </a:cubicBezTo>
                      <a:close/>
                      <a:moveTo>
                        <a:pt x="8" y="34"/>
                      </a:moveTo>
                      <a:cubicBezTo>
                        <a:pt x="10" y="30"/>
                        <a:pt x="16" y="28"/>
                        <a:pt x="25" y="28"/>
                      </a:cubicBezTo>
                      <a:cubicBezTo>
                        <a:pt x="29" y="28"/>
                        <a:pt x="34" y="28"/>
                        <a:pt x="38" y="29"/>
                      </a:cubicBezTo>
                      <a:cubicBezTo>
                        <a:pt x="37" y="35"/>
                        <a:pt x="36" y="41"/>
                        <a:pt x="35" y="48"/>
                      </a:cubicBezTo>
                      <a:cubicBezTo>
                        <a:pt x="29" y="52"/>
                        <a:pt x="23" y="57"/>
                        <a:pt x="19" y="61"/>
                      </a:cubicBezTo>
                      <a:cubicBezTo>
                        <a:pt x="9" y="50"/>
                        <a:pt x="4" y="40"/>
                        <a:pt x="8" y="34"/>
                      </a:cubicBezTo>
                      <a:close/>
                      <a:moveTo>
                        <a:pt x="19" y="67"/>
                      </a:moveTo>
                      <a:cubicBezTo>
                        <a:pt x="23" y="71"/>
                        <a:pt x="29" y="76"/>
                        <a:pt x="35" y="80"/>
                      </a:cubicBezTo>
                      <a:cubicBezTo>
                        <a:pt x="36" y="87"/>
                        <a:pt x="37" y="93"/>
                        <a:pt x="38" y="99"/>
                      </a:cubicBezTo>
                      <a:cubicBezTo>
                        <a:pt x="34" y="100"/>
                        <a:pt x="29" y="100"/>
                        <a:pt x="25" y="100"/>
                      </a:cubicBezTo>
                      <a:cubicBezTo>
                        <a:pt x="25" y="100"/>
                        <a:pt x="25" y="100"/>
                        <a:pt x="25" y="100"/>
                      </a:cubicBezTo>
                      <a:cubicBezTo>
                        <a:pt x="16" y="100"/>
                        <a:pt x="10" y="98"/>
                        <a:pt x="8" y="94"/>
                      </a:cubicBezTo>
                      <a:cubicBezTo>
                        <a:pt x="4" y="88"/>
                        <a:pt x="9" y="78"/>
                        <a:pt x="19" y="67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  <p:sp>
              <p:nvSpPr>
                <p:cNvPr id="46" name="Freeform 155"/>
                <p:cNvSpPr>
                  <a:spLocks noEditPoints="1"/>
                </p:cNvSpPr>
                <p:nvPr/>
              </p:nvSpPr>
              <p:spPr bwMode="auto">
                <a:xfrm>
                  <a:off x="327026" y="3716338"/>
                  <a:ext cx="46038" cy="46038"/>
                </a:xfrm>
                <a:custGeom>
                  <a:avLst/>
                  <a:gdLst/>
                  <a:ahLst/>
                  <a:cxnLst>
                    <a:cxn ang="0">
                      <a:pos x="10" y="20"/>
                    </a:cxn>
                    <a:cxn ang="0">
                      <a:pos x="20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20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 rot="0">
              <a:off x="1007" y="2456"/>
              <a:ext cx="7362" cy="2637"/>
              <a:chOff x="900" y="2950"/>
              <a:chExt cx="7362" cy="2637"/>
            </a:xfrm>
          </p:grpSpPr>
          <p:graphicFrame>
            <p:nvGraphicFramePr>
              <p:cNvPr id="60" name="对象 59"/>
              <p:cNvGraphicFramePr/>
              <p:nvPr/>
            </p:nvGraphicFramePr>
            <p:xfrm>
              <a:off x="900" y="2950"/>
              <a:ext cx="7362" cy="10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" name="Equation" r:id="rId1" imgW="74066400" imgH="10363200" progId="Equation.DSMT4">
                      <p:embed/>
                    </p:oleObj>
                  </mc:Choice>
                  <mc:Fallback>
                    <p:oleObj name="Equation" r:id="rId1" imgW="74066400" imgH="10363200" progId="Equation.DSMT4">
                      <p:embed/>
                      <p:pic>
                        <p:nvPicPr>
                          <p:cNvPr id="0" name="图片 1024" descr="image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900" y="2950"/>
                            <a:ext cx="7362" cy="10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下箭头 63"/>
              <p:cNvSpPr/>
              <p:nvPr/>
            </p:nvSpPr>
            <p:spPr>
              <a:xfrm>
                <a:off x="1878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下箭头 68"/>
              <p:cNvSpPr/>
              <p:nvPr/>
            </p:nvSpPr>
            <p:spPr>
              <a:xfrm>
                <a:off x="4931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下箭头 77"/>
              <p:cNvSpPr/>
              <p:nvPr/>
            </p:nvSpPr>
            <p:spPr>
              <a:xfrm>
                <a:off x="7288" y="3823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流程图: 可选过程 85"/>
              <p:cNvSpPr/>
              <p:nvPr/>
            </p:nvSpPr>
            <p:spPr>
              <a:xfrm>
                <a:off x="1343" y="4356"/>
                <a:ext cx="1524" cy="818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相邻格点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隧穿能量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流程图: 可选过程 87"/>
              <p:cNvSpPr/>
              <p:nvPr/>
            </p:nvSpPr>
            <p:spPr>
              <a:xfrm>
                <a:off x="4228" y="4356"/>
                <a:ext cx="1824" cy="818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同一格点原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子排斥作用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流程图: 可选过程 88"/>
              <p:cNvSpPr/>
              <p:nvPr/>
            </p:nvSpPr>
            <p:spPr>
              <a:xfrm>
                <a:off x="6664" y="4356"/>
                <a:ext cx="1506" cy="1231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化学势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控制总粒子数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233045" y="3586480"/>
            <a:ext cx="6082030" cy="2105660"/>
            <a:chOff x="485" y="4958"/>
            <a:chExt cx="9578" cy="3316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485" y="4958"/>
              <a:ext cx="6233" cy="600"/>
              <a:chOff x="276" y="6408"/>
              <a:chExt cx="6233" cy="600"/>
            </a:xfrm>
          </p:grpSpPr>
          <p:sp>
            <p:nvSpPr>
              <p:cNvPr id="12" name="文本框 1783"/>
              <p:cNvSpPr txBox="1"/>
              <p:nvPr/>
            </p:nvSpPr>
            <p:spPr>
              <a:xfrm>
                <a:off x="748" y="6408"/>
                <a:ext cx="4587" cy="546"/>
              </a:xfrm>
              <a:prstGeom prst="rect">
                <a:avLst/>
              </a:prstGeom>
              <a:noFill/>
            </p:spPr>
            <p:txBody>
              <a:bodyPr wrap="non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扩展玻色哈伯德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Hubbard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模型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336" y="7008"/>
                <a:ext cx="6173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398"/>
              <p:cNvGrpSpPr/>
              <p:nvPr/>
            </p:nvGrpSpPr>
            <p:grpSpPr>
              <a:xfrm>
                <a:off x="276" y="6493"/>
                <a:ext cx="463" cy="479"/>
                <a:chOff x="209551" y="3594100"/>
                <a:chExt cx="280988" cy="290513"/>
              </a:xfrm>
              <a:solidFill>
                <a:srgbClr val="157E9F"/>
              </a:solidFill>
            </p:grpSpPr>
            <p:sp>
              <p:nvSpPr>
                <p:cNvPr id="25" name="Freeform 154"/>
                <p:cNvSpPr>
                  <a:spLocks noEditPoints="1"/>
                </p:cNvSpPr>
                <p:nvPr/>
              </p:nvSpPr>
              <p:spPr bwMode="auto">
                <a:xfrm>
                  <a:off x="209551" y="3594100"/>
                  <a:ext cx="280988" cy="290513"/>
                </a:xfrm>
                <a:custGeom>
                  <a:avLst/>
                  <a:gdLst/>
                  <a:ahLst/>
                  <a:cxnLst>
                    <a:cxn ang="0">
                      <a:pos x="25" y="104"/>
                    </a:cxn>
                    <a:cxn ang="0">
                      <a:pos x="40" y="103"/>
                    </a:cxn>
                    <a:cxn ang="0">
                      <a:pos x="84" y="103"/>
                    </a:cxn>
                    <a:cxn ang="0">
                      <a:pos x="99" y="104"/>
                    </a:cxn>
                    <a:cxn ang="0">
                      <a:pos x="108" y="64"/>
                    </a:cxn>
                    <a:cxn ang="0">
                      <a:pos x="99" y="24"/>
                    </a:cxn>
                    <a:cxn ang="0">
                      <a:pos x="62" y="0"/>
                    </a:cxn>
                    <a:cxn ang="0">
                      <a:pos x="25" y="24"/>
                    </a:cxn>
                    <a:cxn ang="0">
                      <a:pos x="16" y="64"/>
                    </a:cxn>
                    <a:cxn ang="0">
                      <a:pos x="62" y="124"/>
                    </a:cxn>
                    <a:cxn ang="0">
                      <a:pos x="62" y="95"/>
                    </a:cxn>
                    <a:cxn ang="0">
                      <a:pos x="62" y="124"/>
                    </a:cxn>
                    <a:cxn ang="0">
                      <a:pos x="39" y="50"/>
                    </a:cxn>
                    <a:cxn ang="0">
                      <a:pos x="62" y="37"/>
                    </a:cxn>
                    <a:cxn ang="0">
                      <a:pos x="85" y="50"/>
                    </a:cxn>
                    <a:cxn ang="0">
                      <a:pos x="85" y="78"/>
                    </a:cxn>
                    <a:cxn ang="0">
                      <a:pos x="62" y="91"/>
                    </a:cxn>
                    <a:cxn ang="0">
                      <a:pos x="39" y="78"/>
                    </a:cxn>
                    <a:cxn ang="0">
                      <a:pos x="34" y="74"/>
                    </a:cxn>
                    <a:cxn ang="0">
                      <a:pos x="34" y="54"/>
                    </a:cxn>
                    <a:cxn ang="0">
                      <a:pos x="34" y="74"/>
                    </a:cxn>
                    <a:cxn ang="0">
                      <a:pos x="42" y="30"/>
                    </a:cxn>
                    <a:cxn ang="0">
                      <a:pos x="48" y="40"/>
                    </a:cxn>
                    <a:cxn ang="0">
                      <a:pos x="67" y="35"/>
                    </a:cxn>
                    <a:cxn ang="0">
                      <a:pos x="85" y="45"/>
                    </a:cxn>
                    <a:cxn ang="0">
                      <a:pos x="67" y="35"/>
                    </a:cxn>
                    <a:cxn ang="0">
                      <a:pos x="102" y="64"/>
                    </a:cxn>
                    <a:cxn ang="0">
                      <a:pos x="90" y="64"/>
                    </a:cxn>
                    <a:cxn ang="0">
                      <a:pos x="85" y="83"/>
                    </a:cxn>
                    <a:cxn ang="0">
                      <a:pos x="67" y="93"/>
                    </a:cxn>
                    <a:cxn ang="0">
                      <a:pos x="85" y="83"/>
                    </a:cxn>
                    <a:cxn ang="0">
                      <a:pos x="57" y="93"/>
                    </a:cxn>
                    <a:cxn ang="0">
                      <a:pos x="39" y="83"/>
                    </a:cxn>
                    <a:cxn ang="0">
                      <a:pos x="116" y="94"/>
                    </a:cxn>
                    <a:cxn ang="0">
                      <a:pos x="86" y="99"/>
                    </a:cxn>
                    <a:cxn ang="0">
                      <a:pos x="105" y="67"/>
                    </a:cxn>
                    <a:cxn ang="0">
                      <a:pos x="99" y="28"/>
                    </a:cxn>
                    <a:cxn ang="0">
                      <a:pos x="105" y="61"/>
                    </a:cxn>
                    <a:cxn ang="0">
                      <a:pos x="86" y="29"/>
                    </a:cxn>
                    <a:cxn ang="0">
                      <a:pos x="62" y="4"/>
                    </a:cxn>
                    <a:cxn ang="0">
                      <a:pos x="62" y="33"/>
                    </a:cxn>
                    <a:cxn ang="0">
                      <a:pos x="62" y="4"/>
                    </a:cxn>
                    <a:cxn ang="0">
                      <a:pos x="25" y="28"/>
                    </a:cxn>
                    <a:cxn ang="0">
                      <a:pos x="35" y="48"/>
                    </a:cxn>
                    <a:cxn ang="0">
                      <a:pos x="8" y="34"/>
                    </a:cxn>
                    <a:cxn ang="0">
                      <a:pos x="35" y="80"/>
                    </a:cxn>
                    <a:cxn ang="0">
                      <a:pos x="25" y="100"/>
                    </a:cxn>
                    <a:cxn ang="0">
                      <a:pos x="8" y="94"/>
                    </a:cxn>
                  </a:cxnLst>
                  <a:rect l="0" t="0" r="r" b="b"/>
                  <a:pathLst>
                    <a:path w="124" h="128">
                      <a:moveTo>
                        <a:pt x="4" y="96"/>
                      </a:moveTo>
                      <a:cubicBezTo>
                        <a:pt x="7" y="101"/>
                        <a:pt x="1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9" y="104"/>
                        <a:pt x="34" y="104"/>
                        <a:pt x="40" y="103"/>
                      </a:cubicBezTo>
                      <a:cubicBezTo>
                        <a:pt x="45" y="118"/>
                        <a:pt x="53" y="128"/>
                        <a:pt x="62" y="128"/>
                      </a:cubicBezTo>
                      <a:cubicBezTo>
                        <a:pt x="71" y="128"/>
                        <a:pt x="79" y="118"/>
                        <a:pt x="84" y="103"/>
                      </a:cubicBezTo>
                      <a:cubicBezTo>
                        <a:pt x="90" y="104"/>
                        <a:pt x="95" y="104"/>
                        <a:pt x="99" y="104"/>
                      </a:cubicBezTo>
                      <a:cubicBezTo>
                        <a:pt x="99" y="104"/>
                        <a:pt x="99" y="104"/>
                        <a:pt x="99" y="104"/>
                      </a:cubicBezTo>
                      <a:cubicBezTo>
                        <a:pt x="110" y="104"/>
                        <a:pt x="117" y="101"/>
                        <a:pt x="120" y="96"/>
                      </a:cubicBezTo>
                      <a:cubicBezTo>
                        <a:pt x="124" y="89"/>
                        <a:pt x="120" y="77"/>
                        <a:pt x="108" y="64"/>
                      </a:cubicBezTo>
                      <a:cubicBezTo>
                        <a:pt x="120" y="51"/>
                        <a:pt x="124" y="39"/>
                        <a:pt x="120" y="32"/>
                      </a:cubicBezTo>
                      <a:cubicBezTo>
                        <a:pt x="117" y="27"/>
                        <a:pt x="110" y="24"/>
                        <a:pt x="99" y="24"/>
                      </a:cubicBezTo>
                      <a:cubicBezTo>
                        <a:pt x="95" y="24"/>
                        <a:pt x="90" y="24"/>
                        <a:pt x="84" y="25"/>
                      </a:cubicBezTo>
                      <a:cubicBezTo>
                        <a:pt x="79" y="10"/>
                        <a:pt x="71" y="0"/>
                        <a:pt x="62" y="0"/>
                      </a:cubicBezTo>
                      <a:cubicBezTo>
                        <a:pt x="53" y="0"/>
                        <a:pt x="45" y="10"/>
                        <a:pt x="40" y="25"/>
                      </a:cubicBezTo>
                      <a:cubicBezTo>
                        <a:pt x="34" y="24"/>
                        <a:pt x="29" y="24"/>
                        <a:pt x="25" y="24"/>
                      </a:cubicBezTo>
                      <a:cubicBezTo>
                        <a:pt x="14" y="24"/>
                        <a:pt x="7" y="27"/>
                        <a:pt x="4" y="32"/>
                      </a:cubicBezTo>
                      <a:cubicBezTo>
                        <a:pt x="0" y="39"/>
                        <a:pt x="4" y="51"/>
                        <a:pt x="16" y="64"/>
                      </a:cubicBezTo>
                      <a:cubicBezTo>
                        <a:pt x="4" y="77"/>
                        <a:pt x="0" y="89"/>
                        <a:pt x="4" y="96"/>
                      </a:cubicBezTo>
                      <a:close/>
                      <a:moveTo>
                        <a:pt x="62" y="124"/>
                      </a:moveTo>
                      <a:cubicBezTo>
                        <a:pt x="55" y="124"/>
                        <a:pt x="48" y="115"/>
                        <a:pt x="43" y="102"/>
                      </a:cubicBezTo>
                      <a:cubicBezTo>
                        <a:pt x="50" y="100"/>
                        <a:pt x="56" y="98"/>
                        <a:pt x="62" y="95"/>
                      </a:cubicBezTo>
                      <a:cubicBezTo>
                        <a:pt x="68" y="98"/>
                        <a:pt x="74" y="100"/>
                        <a:pt x="81" y="102"/>
                      </a:cubicBezTo>
                      <a:cubicBezTo>
                        <a:pt x="76" y="115"/>
                        <a:pt x="69" y="124"/>
                        <a:pt x="62" y="124"/>
                      </a:cubicBezTo>
                      <a:close/>
                      <a:moveTo>
                        <a:pt x="38" y="64"/>
                      </a:moveTo>
                      <a:cubicBezTo>
                        <a:pt x="38" y="59"/>
                        <a:pt x="38" y="55"/>
                        <a:pt x="39" y="50"/>
                      </a:cubicBezTo>
                      <a:cubicBezTo>
                        <a:pt x="42" y="48"/>
                        <a:pt x="46" y="46"/>
                        <a:pt x="50" y="43"/>
                      </a:cubicBezTo>
                      <a:cubicBezTo>
                        <a:pt x="54" y="41"/>
                        <a:pt x="58" y="39"/>
                        <a:pt x="62" y="37"/>
                      </a:cubicBezTo>
                      <a:cubicBezTo>
                        <a:pt x="66" y="39"/>
                        <a:pt x="70" y="41"/>
                        <a:pt x="74" y="43"/>
                      </a:cubicBezTo>
                      <a:cubicBezTo>
                        <a:pt x="78" y="46"/>
                        <a:pt x="82" y="48"/>
                        <a:pt x="85" y="50"/>
                      </a:cubicBezTo>
                      <a:cubicBezTo>
                        <a:pt x="86" y="55"/>
                        <a:pt x="86" y="59"/>
                        <a:pt x="86" y="64"/>
                      </a:cubicBezTo>
                      <a:cubicBezTo>
                        <a:pt x="86" y="69"/>
                        <a:pt x="86" y="73"/>
                        <a:pt x="85" y="78"/>
                      </a:cubicBezTo>
                      <a:cubicBezTo>
                        <a:pt x="82" y="80"/>
                        <a:pt x="78" y="82"/>
                        <a:pt x="74" y="85"/>
                      </a:cubicBezTo>
                      <a:cubicBezTo>
                        <a:pt x="70" y="87"/>
                        <a:pt x="66" y="89"/>
                        <a:pt x="62" y="91"/>
                      </a:cubicBezTo>
                      <a:cubicBezTo>
                        <a:pt x="58" y="89"/>
                        <a:pt x="54" y="87"/>
                        <a:pt x="50" y="85"/>
                      </a:cubicBezTo>
                      <a:cubicBezTo>
                        <a:pt x="46" y="82"/>
                        <a:pt x="42" y="80"/>
                        <a:pt x="39" y="78"/>
                      </a:cubicBezTo>
                      <a:cubicBezTo>
                        <a:pt x="38" y="73"/>
                        <a:pt x="38" y="69"/>
                        <a:pt x="38" y="64"/>
                      </a:cubicBezTo>
                      <a:close/>
                      <a:moveTo>
                        <a:pt x="34" y="74"/>
                      </a:moveTo>
                      <a:cubicBezTo>
                        <a:pt x="30" y="71"/>
                        <a:pt x="26" y="68"/>
                        <a:pt x="22" y="64"/>
                      </a:cubicBezTo>
                      <a:cubicBezTo>
                        <a:pt x="26" y="60"/>
                        <a:pt x="30" y="57"/>
                        <a:pt x="34" y="54"/>
                      </a:cubicBezTo>
                      <a:cubicBezTo>
                        <a:pt x="34" y="57"/>
                        <a:pt x="34" y="60"/>
                        <a:pt x="34" y="64"/>
                      </a:cubicBezTo>
                      <a:cubicBezTo>
                        <a:pt x="34" y="68"/>
                        <a:pt x="34" y="71"/>
                        <a:pt x="34" y="74"/>
                      </a:cubicBezTo>
                      <a:close/>
                      <a:moveTo>
                        <a:pt x="39" y="45"/>
                      </a:moveTo>
                      <a:cubicBezTo>
                        <a:pt x="40" y="40"/>
                        <a:pt x="41" y="35"/>
                        <a:pt x="42" y="30"/>
                      </a:cubicBezTo>
                      <a:cubicBezTo>
                        <a:pt x="47" y="31"/>
                        <a:pt x="52" y="33"/>
                        <a:pt x="57" y="35"/>
                      </a:cubicBezTo>
                      <a:cubicBezTo>
                        <a:pt x="54" y="36"/>
                        <a:pt x="51" y="38"/>
                        <a:pt x="48" y="40"/>
                      </a:cubicBezTo>
                      <a:cubicBezTo>
                        <a:pt x="45" y="42"/>
                        <a:pt x="42" y="43"/>
                        <a:pt x="39" y="45"/>
                      </a:cubicBezTo>
                      <a:close/>
                      <a:moveTo>
                        <a:pt x="67" y="35"/>
                      </a:moveTo>
                      <a:cubicBezTo>
                        <a:pt x="72" y="33"/>
                        <a:pt x="77" y="31"/>
                        <a:pt x="82" y="30"/>
                      </a:cubicBezTo>
                      <a:cubicBezTo>
                        <a:pt x="83" y="35"/>
                        <a:pt x="84" y="40"/>
                        <a:pt x="85" y="45"/>
                      </a:cubicBezTo>
                      <a:cubicBezTo>
                        <a:pt x="82" y="43"/>
                        <a:pt x="79" y="42"/>
                        <a:pt x="76" y="40"/>
                      </a:cubicBezTo>
                      <a:cubicBezTo>
                        <a:pt x="73" y="38"/>
                        <a:pt x="70" y="36"/>
                        <a:pt x="67" y="35"/>
                      </a:cubicBezTo>
                      <a:close/>
                      <a:moveTo>
                        <a:pt x="90" y="54"/>
                      </a:moveTo>
                      <a:cubicBezTo>
                        <a:pt x="94" y="57"/>
                        <a:pt x="98" y="60"/>
                        <a:pt x="102" y="64"/>
                      </a:cubicBezTo>
                      <a:cubicBezTo>
                        <a:pt x="98" y="68"/>
                        <a:pt x="94" y="71"/>
                        <a:pt x="90" y="74"/>
                      </a:cubicBezTo>
                      <a:cubicBezTo>
                        <a:pt x="90" y="71"/>
                        <a:pt x="90" y="68"/>
                        <a:pt x="90" y="64"/>
                      </a:cubicBezTo>
                      <a:cubicBezTo>
                        <a:pt x="90" y="60"/>
                        <a:pt x="90" y="57"/>
                        <a:pt x="90" y="54"/>
                      </a:cubicBezTo>
                      <a:close/>
                      <a:moveTo>
                        <a:pt x="85" y="83"/>
                      </a:moveTo>
                      <a:cubicBezTo>
                        <a:pt x="84" y="88"/>
                        <a:pt x="83" y="93"/>
                        <a:pt x="82" y="98"/>
                      </a:cubicBezTo>
                      <a:cubicBezTo>
                        <a:pt x="77" y="97"/>
                        <a:pt x="72" y="95"/>
                        <a:pt x="67" y="93"/>
                      </a:cubicBezTo>
                      <a:cubicBezTo>
                        <a:pt x="70" y="92"/>
                        <a:pt x="73" y="90"/>
                        <a:pt x="76" y="88"/>
                      </a:cubicBezTo>
                      <a:cubicBezTo>
                        <a:pt x="79" y="86"/>
                        <a:pt x="82" y="85"/>
                        <a:pt x="85" y="83"/>
                      </a:cubicBezTo>
                      <a:close/>
                      <a:moveTo>
                        <a:pt x="48" y="88"/>
                      </a:moveTo>
                      <a:cubicBezTo>
                        <a:pt x="51" y="90"/>
                        <a:pt x="54" y="92"/>
                        <a:pt x="57" y="93"/>
                      </a:cubicBezTo>
                      <a:cubicBezTo>
                        <a:pt x="52" y="95"/>
                        <a:pt x="47" y="97"/>
                        <a:pt x="42" y="98"/>
                      </a:cubicBezTo>
                      <a:cubicBezTo>
                        <a:pt x="41" y="93"/>
                        <a:pt x="40" y="88"/>
                        <a:pt x="39" y="83"/>
                      </a:cubicBezTo>
                      <a:cubicBezTo>
                        <a:pt x="42" y="85"/>
                        <a:pt x="45" y="86"/>
                        <a:pt x="48" y="88"/>
                      </a:cubicBezTo>
                      <a:close/>
                      <a:moveTo>
                        <a:pt x="116" y="94"/>
                      </a:moveTo>
                      <a:cubicBezTo>
                        <a:pt x="114" y="98"/>
                        <a:pt x="108" y="100"/>
                        <a:pt x="99" y="100"/>
                      </a:cubicBezTo>
                      <a:cubicBezTo>
                        <a:pt x="95" y="100"/>
                        <a:pt x="90" y="100"/>
                        <a:pt x="86" y="99"/>
                      </a:cubicBezTo>
                      <a:cubicBezTo>
                        <a:pt x="87" y="93"/>
                        <a:pt x="88" y="87"/>
                        <a:pt x="89" y="80"/>
                      </a:cubicBezTo>
                      <a:cubicBezTo>
                        <a:pt x="95" y="76"/>
                        <a:pt x="101" y="71"/>
                        <a:pt x="105" y="67"/>
                      </a:cubicBezTo>
                      <a:cubicBezTo>
                        <a:pt x="115" y="78"/>
                        <a:pt x="120" y="88"/>
                        <a:pt x="116" y="94"/>
                      </a:cubicBezTo>
                      <a:close/>
                      <a:moveTo>
                        <a:pt x="99" y="28"/>
                      </a:moveTo>
                      <a:cubicBezTo>
                        <a:pt x="108" y="28"/>
                        <a:pt x="114" y="30"/>
                        <a:pt x="116" y="34"/>
                      </a:cubicBezTo>
                      <a:cubicBezTo>
                        <a:pt x="120" y="40"/>
                        <a:pt x="115" y="50"/>
                        <a:pt x="105" y="61"/>
                      </a:cubicBezTo>
                      <a:cubicBezTo>
                        <a:pt x="101" y="57"/>
                        <a:pt x="95" y="52"/>
                        <a:pt x="89" y="48"/>
                      </a:cubicBezTo>
                      <a:cubicBezTo>
                        <a:pt x="88" y="41"/>
                        <a:pt x="87" y="35"/>
                        <a:pt x="86" y="29"/>
                      </a:cubicBezTo>
                      <a:cubicBezTo>
                        <a:pt x="90" y="28"/>
                        <a:pt x="95" y="28"/>
                        <a:pt x="99" y="28"/>
                      </a:cubicBezTo>
                      <a:close/>
                      <a:moveTo>
                        <a:pt x="62" y="4"/>
                      </a:moveTo>
                      <a:cubicBezTo>
                        <a:pt x="69" y="4"/>
                        <a:pt x="76" y="13"/>
                        <a:pt x="81" y="26"/>
                      </a:cubicBezTo>
                      <a:cubicBezTo>
                        <a:pt x="74" y="28"/>
                        <a:pt x="68" y="30"/>
                        <a:pt x="62" y="33"/>
                      </a:cubicBezTo>
                      <a:cubicBezTo>
                        <a:pt x="56" y="30"/>
                        <a:pt x="50" y="28"/>
                        <a:pt x="43" y="26"/>
                      </a:cubicBezTo>
                      <a:cubicBezTo>
                        <a:pt x="48" y="13"/>
                        <a:pt x="55" y="4"/>
                        <a:pt x="62" y="4"/>
                      </a:cubicBezTo>
                      <a:close/>
                      <a:moveTo>
                        <a:pt x="8" y="34"/>
                      </a:moveTo>
                      <a:cubicBezTo>
                        <a:pt x="10" y="30"/>
                        <a:pt x="16" y="28"/>
                        <a:pt x="25" y="28"/>
                      </a:cubicBezTo>
                      <a:cubicBezTo>
                        <a:pt x="29" y="28"/>
                        <a:pt x="34" y="28"/>
                        <a:pt x="38" y="29"/>
                      </a:cubicBezTo>
                      <a:cubicBezTo>
                        <a:pt x="37" y="35"/>
                        <a:pt x="36" y="41"/>
                        <a:pt x="35" y="48"/>
                      </a:cubicBezTo>
                      <a:cubicBezTo>
                        <a:pt x="29" y="52"/>
                        <a:pt x="23" y="57"/>
                        <a:pt x="19" y="61"/>
                      </a:cubicBezTo>
                      <a:cubicBezTo>
                        <a:pt x="9" y="50"/>
                        <a:pt x="4" y="40"/>
                        <a:pt x="8" y="34"/>
                      </a:cubicBezTo>
                      <a:close/>
                      <a:moveTo>
                        <a:pt x="19" y="67"/>
                      </a:moveTo>
                      <a:cubicBezTo>
                        <a:pt x="23" y="71"/>
                        <a:pt x="29" y="76"/>
                        <a:pt x="35" y="80"/>
                      </a:cubicBezTo>
                      <a:cubicBezTo>
                        <a:pt x="36" y="87"/>
                        <a:pt x="37" y="93"/>
                        <a:pt x="38" y="99"/>
                      </a:cubicBezTo>
                      <a:cubicBezTo>
                        <a:pt x="34" y="100"/>
                        <a:pt x="29" y="100"/>
                        <a:pt x="25" y="100"/>
                      </a:cubicBezTo>
                      <a:cubicBezTo>
                        <a:pt x="25" y="100"/>
                        <a:pt x="25" y="100"/>
                        <a:pt x="25" y="100"/>
                      </a:cubicBezTo>
                      <a:cubicBezTo>
                        <a:pt x="16" y="100"/>
                        <a:pt x="10" y="98"/>
                        <a:pt x="8" y="94"/>
                      </a:cubicBezTo>
                      <a:cubicBezTo>
                        <a:pt x="4" y="88"/>
                        <a:pt x="9" y="78"/>
                        <a:pt x="19" y="67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  <p:sp>
              <p:nvSpPr>
                <p:cNvPr id="26" name="Freeform 155"/>
                <p:cNvSpPr>
                  <a:spLocks noEditPoints="1"/>
                </p:cNvSpPr>
                <p:nvPr/>
              </p:nvSpPr>
              <p:spPr bwMode="auto">
                <a:xfrm>
                  <a:off x="327026" y="3716338"/>
                  <a:ext cx="46038" cy="46038"/>
                </a:xfrm>
                <a:custGeom>
                  <a:avLst/>
                  <a:gdLst/>
                  <a:ahLst/>
                  <a:cxnLst>
                    <a:cxn ang="0">
                      <a:pos x="10" y="20"/>
                    </a:cxn>
                    <a:cxn ang="0">
                      <a:pos x="20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20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</p:grpSp>
        </p:grpSp>
        <p:graphicFrame>
          <p:nvGraphicFramePr>
            <p:cNvPr id="47" name="对象 46">
              <a:hlinkClick r:id="" action="ppaction://ole?verb=0"/>
            </p:cNvPr>
            <p:cNvGraphicFramePr/>
            <p:nvPr/>
          </p:nvGraphicFramePr>
          <p:xfrm>
            <a:off x="1034" y="5796"/>
            <a:ext cx="8611" cy="1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3" imgW="3721100" imgH="444500" progId="Equation.DSMT4">
                    <p:embed/>
                  </p:oleObj>
                </mc:Choice>
                <mc:Fallback>
                  <p:oleObj name="Equation" r:id="rId3" imgW="3721100" imgH="444500" progId="Equation.DSMT4">
                    <p:embed/>
                    <p:pic>
                      <p:nvPicPr>
                        <p:cNvPr id="0" name="图片 1024" descr="image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34" y="5796"/>
                          <a:ext cx="8611" cy="103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圆角矩形 47"/>
            <p:cNvSpPr/>
            <p:nvPr/>
          </p:nvSpPr>
          <p:spPr>
            <a:xfrm>
              <a:off x="8225" y="5942"/>
              <a:ext cx="1557" cy="892"/>
            </a:xfrm>
            <a:prstGeom prst="roundRect">
              <a:avLst/>
            </a:prstGeom>
            <a:noFill/>
            <a:ln w="19050" cap="flat" cmpd="sng" algn="ctr">
              <a:solidFill>
                <a:srgbClr val="157E9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流程图: 可选过程 95"/>
            <p:cNvSpPr/>
            <p:nvPr/>
          </p:nvSpPr>
          <p:spPr>
            <a:xfrm>
              <a:off x="7944" y="7456"/>
              <a:ext cx="2119" cy="818"/>
            </a:xfrm>
            <a:prstGeom prst="flowChartAlternateProcess">
              <a:avLst/>
            </a:prstGeom>
            <a:solidFill>
              <a:srgbClr val="157E9F"/>
            </a:solidFill>
            <a:ln w="9525" cap="flat" cmpd="sng" algn="ctr">
              <a:solidFill>
                <a:srgbClr val="157E9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最近邻格点间原子排斥作用</a:t>
              </a: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下箭头 99"/>
            <p:cNvSpPr/>
            <p:nvPr/>
          </p:nvSpPr>
          <p:spPr>
            <a:xfrm>
              <a:off x="8571" y="6919"/>
              <a:ext cx="119" cy="453"/>
            </a:xfrm>
            <a:prstGeom prst="downArrow">
              <a:avLst/>
            </a:prstGeom>
            <a:solidFill>
              <a:srgbClr val="157E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7" name="图片 106" descr="1-11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730" y="1167130"/>
            <a:ext cx="2486025" cy="19431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5899785" y="3172460"/>
            <a:ext cx="35026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光晶格中的玻色哈伯德模型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09" name="图片 108" descr="$(F14XF3JKDDRKX`SOKF~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730" y="3649345"/>
            <a:ext cx="2740660" cy="1912620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6445885" y="5753735"/>
            <a:ext cx="24339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2-2. (a)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超流态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(b)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绝缘态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9275" y="53403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Jaksch, C. Bruder, J. I. Cirac, C. W. Gardiner, and P. Zoller</a:t>
            </a:r>
            <a:endParaRPr lang="zh-CN" altLang="en-US" sz="12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i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 81, 3108 (1998)</a:t>
            </a:r>
            <a:endParaRPr lang="zh-CN" altLang="en-US" sz="1200" i="1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1"/>
    </mc:Choice>
    <mc:Fallback>
      <p:transition advTm="47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各类相图</a:t>
            </a:r>
            <a:endParaRPr lang="en-US" altLang="zh-CN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1564640" y="3330000"/>
            <a:ext cx="2700020" cy="539750"/>
            <a:chOff x="3038" y="4572"/>
            <a:chExt cx="6576" cy="1134"/>
          </a:xfrm>
        </p:grpSpPr>
        <p:grpSp>
          <p:nvGrpSpPr>
            <p:cNvPr id="10" name="组合 9"/>
            <p:cNvGrpSpPr/>
            <p:nvPr/>
          </p:nvGrpSpPr>
          <p:grpSpPr>
            <a:xfrm>
              <a:off x="3038" y="4572"/>
              <a:ext cx="6576" cy="1134"/>
              <a:chOff x="3038" y="4568"/>
              <a:chExt cx="7137" cy="144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038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937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836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" name="直接连接符 1"/>
              <p:cNvCxnSpPr/>
              <p:nvPr/>
            </p:nvCxnSpPr>
            <p:spPr>
              <a:xfrm>
                <a:off x="6377" y="5288"/>
                <a:ext cx="459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" name="直接连接符 2"/>
              <p:cNvCxnSpPr/>
              <p:nvPr/>
            </p:nvCxnSpPr>
            <p:spPr>
              <a:xfrm>
                <a:off x="8276" y="5288"/>
                <a:ext cx="459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" name="椭圆 3"/>
              <p:cNvSpPr/>
              <p:nvPr/>
            </p:nvSpPr>
            <p:spPr>
              <a:xfrm>
                <a:off x="8735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4365" y="5139"/>
              <a:ext cx="45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" name="组合 21"/>
          <p:cNvGrpSpPr/>
          <p:nvPr/>
        </p:nvGrpSpPr>
        <p:grpSpPr>
          <a:xfrm rot="0">
            <a:off x="5107940" y="3331210"/>
            <a:ext cx="2700020" cy="539750"/>
            <a:chOff x="3070" y="6948"/>
            <a:chExt cx="5668" cy="113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182" y="7515"/>
              <a:ext cx="45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" name="组合 26"/>
            <p:cNvGrpSpPr/>
            <p:nvPr/>
          </p:nvGrpSpPr>
          <p:grpSpPr>
            <a:xfrm>
              <a:off x="3070" y="6948"/>
              <a:ext cx="5669" cy="1134"/>
              <a:chOff x="3038" y="4568"/>
              <a:chExt cx="7137" cy="144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038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937" y="4568"/>
                <a:ext cx="1440" cy="14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836" y="4568"/>
                <a:ext cx="1440" cy="1440"/>
              </a:xfrm>
              <a:prstGeom prst="ellipse">
                <a:avLst/>
              </a:prstGeom>
              <a:solidFill>
                <a:srgbClr val="157E9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6377" y="5288"/>
                <a:ext cx="459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直接连接符 17"/>
              <p:cNvCxnSpPr/>
              <p:nvPr/>
            </p:nvCxnSpPr>
            <p:spPr>
              <a:xfrm>
                <a:off x="8276" y="5288"/>
                <a:ext cx="459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椭圆 18"/>
              <p:cNvSpPr/>
              <p:nvPr/>
            </p:nvSpPr>
            <p:spPr>
              <a:xfrm>
                <a:off x="8735" y="4568"/>
                <a:ext cx="1440" cy="14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8" name="文本框 37"/>
          <p:cNvSpPr txBox="1"/>
          <p:nvPr/>
        </p:nvSpPr>
        <p:spPr>
          <a:xfrm>
            <a:off x="2130425" y="4248000"/>
            <a:ext cx="1567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2-3.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绝缘相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80443" y="4246245"/>
            <a:ext cx="121983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2-4.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固体相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29640" y="1207770"/>
            <a:ext cx="7282815" cy="1568450"/>
            <a:chOff x="1464" y="2838"/>
            <a:chExt cx="11469" cy="2470"/>
          </a:xfrm>
        </p:grpSpPr>
        <p:sp>
          <p:nvSpPr>
            <p:cNvPr id="40" name="文本框 39"/>
            <p:cNvSpPr txBox="1"/>
            <p:nvPr/>
          </p:nvSpPr>
          <p:spPr>
            <a:xfrm>
              <a:off x="2181" y="2973"/>
              <a:ext cx="10064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  <a:buClr>
                  <a:srgbClr val="0066FF"/>
                </a:buClr>
              </a:pPr>
              <a:r>
                <a:rPr lang="zh-CN" altLang="en-US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晶格系统</a:t>
              </a: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在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考虑了</a:t>
              </a: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格点间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相互作用以后，会出现更加丰富的相图，除了超流相和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Mott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绝缘相以外，还会出现</a:t>
              </a:r>
              <a:r>
                <a:rPr lang="en-US" altLang="zh-CN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固体相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和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超固体相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。</a:t>
              </a:r>
              <a:endPara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  <a:buClr>
                  <a:srgbClr val="0066FF"/>
                </a:buClr>
              </a:pP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如果是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(1, 1, 1, 1…)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排布，那么系统就没有打破原有的晶格平移对称性</a:t>
              </a: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是绝缘相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 若形成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(1, 0, 1, 0…)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排布，系统就会形成</a:t>
              </a:r>
              <a:r>
                <a:rPr lang="en-US" altLang="zh-CN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固体相</a:t>
              </a: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。</a:t>
              </a:r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 rot="0">
              <a:off x="1464" y="2838"/>
              <a:ext cx="11469" cy="2470"/>
              <a:chOff x="1007" y="6796"/>
              <a:chExt cx="11469" cy="247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007" y="6796"/>
                <a:ext cx="11469" cy="2466"/>
              </a:xfrm>
              <a:prstGeom prst="rect">
                <a:avLst/>
              </a:prstGeom>
              <a:noFill/>
              <a:ln w="6350"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斜纹 23"/>
              <p:cNvSpPr/>
              <p:nvPr/>
            </p:nvSpPr>
            <p:spPr>
              <a:xfrm>
                <a:off x="1007" y="6796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斜纹 40"/>
              <p:cNvSpPr/>
              <p:nvPr/>
            </p:nvSpPr>
            <p:spPr>
              <a:xfrm rot="10800000">
                <a:off x="12051" y="8841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29640" y="4897120"/>
            <a:ext cx="7282815" cy="1268667"/>
            <a:chOff x="1464" y="7400"/>
            <a:chExt cx="11469" cy="1998"/>
          </a:xfrm>
        </p:grpSpPr>
        <p:sp>
          <p:nvSpPr>
            <p:cNvPr id="42" name="文本框 41"/>
            <p:cNvSpPr txBox="1"/>
            <p:nvPr/>
          </p:nvSpPr>
          <p:spPr>
            <a:xfrm>
              <a:off x="2216" y="7543"/>
              <a:ext cx="10028" cy="16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超固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体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</a:t>
              </a: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是同时具有对角长程序（固体序）和非对角长程序（超流序）的相。非对角长程序是一种量子效应，在经典系统中没有其对应的量。</a:t>
              </a:r>
              <a:r>
                <a:rPr lang="en-US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半个多世纪以来，对凝聚态系统中超固相的研究一直是研究的重点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。</a:t>
              </a:r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1464" y="7400"/>
              <a:ext cx="11469" cy="1998"/>
              <a:chOff x="1129" y="6796"/>
              <a:chExt cx="11503" cy="269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129" y="6796"/>
                <a:ext cx="11503" cy="2692"/>
              </a:xfrm>
              <a:prstGeom prst="rect">
                <a:avLst/>
              </a:prstGeom>
              <a:noFill/>
              <a:ln w="6350"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斜纹 58"/>
              <p:cNvSpPr/>
              <p:nvPr/>
            </p:nvSpPr>
            <p:spPr>
              <a:xfrm>
                <a:off x="1129" y="6796"/>
                <a:ext cx="425" cy="425"/>
              </a:xfrm>
              <a:prstGeom prst="diagStripe">
                <a:avLst/>
              </a:prstGeom>
              <a:solidFill>
                <a:srgbClr val="157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斜纹 43"/>
            <p:cNvSpPr/>
            <p:nvPr/>
          </p:nvSpPr>
          <p:spPr>
            <a:xfrm rot="10800000">
              <a:off x="12508" y="8967"/>
              <a:ext cx="425" cy="425"/>
            </a:xfrm>
            <a:prstGeom prst="diagStripe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34"/>
    </mc:Choice>
    <mc:Fallback>
      <p:transition advTm="534"/>
    </mc:Fallback>
  </mc:AlternateContent>
</p:sld>
</file>

<file path=ppt/tags/tag1.xml><?xml version="1.0" encoding="utf-8"?>
<p:tagLst xmlns:p="http://schemas.openxmlformats.org/presentationml/2006/main">
  <p:tag name="KSO_WM_UNIT_TABLE_BEAUTIFY" val="smartTable{2c4fb4fd-487a-4de2-8400-ebd547cdfbc2}"/>
  <p:tag name="TABLE_ENDDRAG_ORIGIN_RECT" val="657*317"/>
  <p:tag name="TABLE_ENDDRAG_RECT" val="34*106*657*317"/>
</p:tagLst>
</file>

<file path=ppt/tags/tag2.xml><?xml version="1.0" encoding="utf-8"?>
<p:tagLst xmlns:p="http://schemas.openxmlformats.org/presentationml/2006/main">
  <p:tag name="KSO_WM_UNIT_PLACING_PICTURE_USER_VIEWPORT" val="{&quot;height&quot;:6853,&quot;width&quot;:5321}"/>
</p:tagLst>
</file>

<file path=ppt/tags/tag3.xml><?xml version="1.0" encoding="utf-8"?>
<p:tagLst xmlns:p="http://schemas.openxmlformats.org/presentationml/2006/main">
  <p:tag name="KSO_WM_UNIT_PLACING_PICTURE_USER_VIEWPORT" val="{&quot;height&quot;:4650,&quot;width&quot;:7515}"/>
</p:tagLst>
</file>

<file path=ppt/theme/theme1.xml><?xml version="1.0" encoding="utf-8"?>
<a:theme xmlns:a="http://schemas.openxmlformats.org/drawingml/2006/main" name="湖北当图网络科技有限公司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4712</Words>
  <Application>WPS 演示</Application>
  <PresentationFormat>全屏显示(16:9)</PresentationFormat>
  <Paragraphs>649</Paragraphs>
  <Slides>33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36</vt:i4>
      </vt:variant>
      <vt:variant>
        <vt:lpstr>幻灯片标题</vt:lpstr>
      </vt:variant>
      <vt:variant>
        <vt:i4>33</vt:i4>
      </vt:variant>
    </vt:vector>
  </HeadingPairs>
  <TitlesOfParts>
    <vt:vector size="85" baseType="lpstr">
      <vt:lpstr>Arial</vt:lpstr>
      <vt:lpstr>宋体</vt:lpstr>
      <vt:lpstr>Wingdings</vt:lpstr>
      <vt:lpstr>等线</vt:lpstr>
      <vt:lpstr>方正清刻本悦宋简体</vt:lpstr>
      <vt:lpstr>微软雅黑</vt:lpstr>
      <vt:lpstr>Times New Roman</vt:lpstr>
      <vt:lpstr>Agency FB</vt:lpstr>
      <vt:lpstr>楷体</vt:lpstr>
      <vt:lpstr>Arial</vt:lpstr>
      <vt:lpstr>黑体</vt:lpstr>
      <vt:lpstr>Calibri</vt:lpstr>
      <vt:lpstr>Arial Unicode MS</vt:lpstr>
      <vt:lpstr>Calibri Light</vt:lpstr>
      <vt:lpstr>Wingdings</vt:lpstr>
      <vt:lpstr>湖北当图网络科技有限公司 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当图网www.99ppt.com</dc:title>
  <dc:creator>当图网www.99ppt.com</dc:creator>
  <cp:lastModifiedBy>马赫阳</cp:lastModifiedBy>
  <cp:revision>553</cp:revision>
  <dcterms:created xsi:type="dcterms:W3CDTF">2015-07-31T01:43:00Z</dcterms:created>
  <dcterms:modified xsi:type="dcterms:W3CDTF">2021-08-01T22:05:24Z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2052-11.8.6.8556</vt:lpwstr>
  </property>
  <property fmtid="{D5CDD505-2E9C-101B-9397-08002B2CF9AE}" pid="3" name="ICV">
    <vt:lpwstr>AF852CD00D5941E6BD86CF1B27AB9419</vt:lpwstr>
  </property>
</Properties>
</file>